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1.jpg" ContentType="image/jpeg"/>
  <Override PartName="/ppt/media/image22.jpg" ContentType="image/jpeg"/>
  <Override PartName="/ppt/media/image23.jpg" ContentType="image/jpeg"/>
  <Override PartName="/ppt/media/image24.jpg" ContentType="image/jpeg"/>
  <Override PartName="/ppt/media/image26.jpg" ContentType="image/jpeg"/>
  <Override PartName="/ppt/media/image28.jpg" ContentType="image/jpeg"/>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27.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ppt/media/image44.jpg" ContentType="image/jpeg"/>
  <Override PartName="/ppt/media/image25.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media/image50.jpg" ContentType="image/jpeg"/>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handoutMasterIdLst>
    <p:handoutMasterId r:id="rId61"/>
  </p:handoutMasterIdLst>
  <p:sldIdLst>
    <p:sldId id="295" r:id="rId2"/>
    <p:sldId id="338" r:id="rId3"/>
    <p:sldId id="405" r:id="rId4"/>
    <p:sldId id="375" r:id="rId5"/>
    <p:sldId id="374" r:id="rId6"/>
    <p:sldId id="407" r:id="rId7"/>
    <p:sldId id="409" r:id="rId8"/>
    <p:sldId id="378" r:id="rId9"/>
    <p:sldId id="376" r:id="rId10"/>
    <p:sldId id="401" r:id="rId11"/>
    <p:sldId id="404" r:id="rId12"/>
    <p:sldId id="399" r:id="rId13"/>
    <p:sldId id="396" r:id="rId14"/>
    <p:sldId id="397" r:id="rId15"/>
    <p:sldId id="408" r:id="rId16"/>
    <p:sldId id="411" r:id="rId17"/>
    <p:sldId id="379" r:id="rId18"/>
    <p:sldId id="390" r:id="rId19"/>
    <p:sldId id="380" r:id="rId20"/>
    <p:sldId id="388" r:id="rId21"/>
    <p:sldId id="387" r:id="rId22"/>
    <p:sldId id="386" r:id="rId23"/>
    <p:sldId id="383" r:id="rId24"/>
    <p:sldId id="434" r:id="rId25"/>
    <p:sldId id="462" r:id="rId26"/>
    <p:sldId id="463" r:id="rId27"/>
    <p:sldId id="435" r:id="rId28"/>
    <p:sldId id="436" r:id="rId29"/>
    <p:sldId id="437" r:id="rId30"/>
    <p:sldId id="438" r:id="rId31"/>
    <p:sldId id="440" r:id="rId32"/>
    <p:sldId id="439" r:id="rId33"/>
    <p:sldId id="441" r:id="rId34"/>
    <p:sldId id="443" r:id="rId35"/>
    <p:sldId id="444" r:id="rId36"/>
    <p:sldId id="445" r:id="rId37"/>
    <p:sldId id="447" r:id="rId38"/>
    <p:sldId id="446" r:id="rId39"/>
    <p:sldId id="448" r:id="rId40"/>
    <p:sldId id="449" r:id="rId41"/>
    <p:sldId id="451" r:id="rId42"/>
    <p:sldId id="464" r:id="rId43"/>
    <p:sldId id="450" r:id="rId44"/>
    <p:sldId id="452" r:id="rId45"/>
    <p:sldId id="453" r:id="rId46"/>
    <p:sldId id="455" r:id="rId47"/>
    <p:sldId id="456" r:id="rId48"/>
    <p:sldId id="457" r:id="rId49"/>
    <p:sldId id="458" r:id="rId50"/>
    <p:sldId id="459" r:id="rId51"/>
    <p:sldId id="460" r:id="rId52"/>
    <p:sldId id="465" r:id="rId53"/>
    <p:sldId id="466" r:id="rId54"/>
    <p:sldId id="471" r:id="rId55"/>
    <p:sldId id="468" r:id="rId56"/>
    <p:sldId id="469" r:id="rId57"/>
    <p:sldId id="470" r:id="rId58"/>
    <p:sldId id="33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Rathinam" initials="KR" lastIdx="2" clrIdx="0">
    <p:extLst>
      <p:ext uri="{19B8F6BF-5375-455C-9EA6-DF929625EA0E}">
        <p15:presenceInfo xmlns:p15="http://schemas.microsoft.com/office/powerpoint/2012/main" userId="S-1-5-21-4174266048-616578062-1073566830-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E65"/>
    <a:srgbClr val="0000CC"/>
    <a:srgbClr val="3366FF"/>
    <a:srgbClr val="6600FF"/>
    <a:srgbClr val="558ED5"/>
    <a:srgbClr val="003399"/>
    <a:srgbClr val="000099"/>
    <a:srgbClr val="46EB54"/>
    <a:srgbClr val="0070C0"/>
    <a:srgbClr val="536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9" autoAdjust="0"/>
    <p:restoredTop sz="92460" autoAdjust="0"/>
  </p:normalViewPr>
  <p:slideViewPr>
    <p:cSldViewPr snapToGrid="0">
      <p:cViewPr varScale="1">
        <p:scale>
          <a:sx n="82" d="100"/>
          <a:sy n="82" d="100"/>
        </p:scale>
        <p:origin x="614"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19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089183-54B8-4468-B9EB-A09A0C0D7FDD}" type="datetimeFigureOut">
              <a:rPr lang="en-US" smtClean="0"/>
              <a:t>7/21/2022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32BEF5-DC60-4870-8124-AE9265B2222E}" type="slidenum">
              <a:rPr lang="en-US" smtClean="0"/>
              <a:t>‹#›</a:t>
            </a:fld>
            <a:endParaRPr lang="en-US" dirty="0"/>
          </a:p>
        </p:txBody>
      </p:sp>
    </p:spTree>
    <p:extLst>
      <p:ext uri="{BB962C8B-B14F-4D97-AF65-F5344CB8AC3E}">
        <p14:creationId xmlns:p14="http://schemas.microsoft.com/office/powerpoint/2010/main" val="2806953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E8B47-AB0E-4542-A4DE-3A31DAEAB7C3}" type="datetimeFigureOut">
              <a:rPr lang="en-US" smtClean="0"/>
              <a:t>7/21/2022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815F6-0DC2-4B13-A0CC-94C34E3517E6}" type="slidenum">
              <a:rPr lang="en-US" smtClean="0"/>
              <a:t>‹#›</a:t>
            </a:fld>
            <a:endParaRPr lang="en-US" dirty="0"/>
          </a:p>
        </p:txBody>
      </p:sp>
    </p:spTree>
    <p:extLst>
      <p:ext uri="{BB962C8B-B14F-4D97-AF65-F5344CB8AC3E}">
        <p14:creationId xmlns:p14="http://schemas.microsoft.com/office/powerpoint/2010/main" val="168319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0" y="0"/>
            <a:ext cx="12189460" cy="6858000"/>
          </a:xfrm>
          <a:custGeom>
            <a:avLst/>
            <a:gdLst/>
            <a:ahLst/>
            <a:cxnLst/>
            <a:rect l="l" t="t" r="r" b="b"/>
            <a:pathLst>
              <a:path w="12189460" h="6858000">
                <a:moveTo>
                  <a:pt x="12188952" y="0"/>
                </a:moveTo>
                <a:lnTo>
                  <a:pt x="0" y="0"/>
                </a:lnTo>
                <a:lnTo>
                  <a:pt x="0" y="6857999"/>
                </a:lnTo>
                <a:lnTo>
                  <a:pt x="12188952" y="6857999"/>
                </a:lnTo>
                <a:lnTo>
                  <a:pt x="12188952" y="0"/>
                </a:lnTo>
                <a:close/>
              </a:path>
            </a:pathLst>
          </a:custGeom>
          <a:solidFill>
            <a:srgbClr val="003164">
              <a:alpha val="83139"/>
            </a:srgbClr>
          </a:solidFill>
        </p:spPr>
        <p:txBody>
          <a:bodyPr wrap="square" lIns="0" tIns="0" rIns="0" bIns="0" rtlCol="0"/>
          <a:lstStyle/>
          <a:p>
            <a:endParaRPr dirty="0"/>
          </a:p>
        </p:txBody>
      </p:sp>
      <p:sp>
        <p:nvSpPr>
          <p:cNvPr id="18" name="bk object 18"/>
          <p:cNvSpPr/>
          <p:nvPr/>
        </p:nvSpPr>
        <p:spPr>
          <a:xfrm>
            <a:off x="0" y="0"/>
            <a:ext cx="7680325" cy="6858000"/>
          </a:xfrm>
          <a:custGeom>
            <a:avLst/>
            <a:gdLst/>
            <a:ahLst/>
            <a:cxnLst/>
            <a:rect l="l" t="t" r="r" b="b"/>
            <a:pathLst>
              <a:path w="7680325" h="6858000">
                <a:moveTo>
                  <a:pt x="7680176" y="0"/>
                </a:moveTo>
                <a:lnTo>
                  <a:pt x="0" y="0"/>
                </a:lnTo>
                <a:lnTo>
                  <a:pt x="0" y="6858000"/>
                </a:lnTo>
                <a:lnTo>
                  <a:pt x="4834666" y="6858000"/>
                </a:lnTo>
                <a:lnTo>
                  <a:pt x="7680176" y="0"/>
                </a:lnTo>
                <a:close/>
              </a:path>
            </a:pathLst>
          </a:custGeom>
          <a:solidFill>
            <a:srgbClr val="003164"/>
          </a:solidFill>
        </p:spPr>
        <p:txBody>
          <a:bodyPr wrap="square" lIns="0" tIns="0" rIns="0" bIns="0" rtlCol="0"/>
          <a:lstStyle/>
          <a:p>
            <a:endParaRPr dirty="0"/>
          </a:p>
        </p:txBody>
      </p:sp>
      <p:sp>
        <p:nvSpPr>
          <p:cNvPr id="19" name="bk object 19"/>
          <p:cNvSpPr/>
          <p:nvPr/>
        </p:nvSpPr>
        <p:spPr>
          <a:xfrm>
            <a:off x="6235906" y="196358"/>
            <a:ext cx="656590" cy="1851025"/>
          </a:xfrm>
          <a:custGeom>
            <a:avLst/>
            <a:gdLst/>
            <a:ahLst/>
            <a:cxnLst/>
            <a:rect l="l" t="t" r="r" b="b"/>
            <a:pathLst>
              <a:path w="656590" h="1851025">
                <a:moveTo>
                  <a:pt x="656212" y="0"/>
                </a:moveTo>
                <a:lnTo>
                  <a:pt x="0" y="1850806"/>
                </a:lnTo>
              </a:path>
            </a:pathLst>
          </a:custGeom>
          <a:ln w="34925">
            <a:solidFill>
              <a:srgbClr val="FF342F"/>
            </a:solidFill>
          </a:ln>
        </p:spPr>
        <p:txBody>
          <a:bodyPr wrap="square" lIns="0" tIns="0" rIns="0" bIns="0" rtlCol="0"/>
          <a:lstStyle/>
          <a:p>
            <a:endParaRPr dirty="0"/>
          </a:p>
        </p:txBody>
      </p:sp>
      <p:sp>
        <p:nvSpPr>
          <p:cNvPr id="20" name="bk object 20"/>
          <p:cNvSpPr/>
          <p:nvPr/>
        </p:nvSpPr>
        <p:spPr>
          <a:xfrm>
            <a:off x="4653439" y="4804606"/>
            <a:ext cx="439420" cy="1239520"/>
          </a:xfrm>
          <a:custGeom>
            <a:avLst/>
            <a:gdLst/>
            <a:ahLst/>
            <a:cxnLst/>
            <a:rect l="l" t="t" r="r" b="b"/>
            <a:pathLst>
              <a:path w="439420" h="1239520">
                <a:moveTo>
                  <a:pt x="439335" y="0"/>
                </a:moveTo>
                <a:lnTo>
                  <a:pt x="0" y="1239119"/>
                </a:lnTo>
              </a:path>
            </a:pathLst>
          </a:custGeom>
          <a:ln w="34925">
            <a:solidFill>
              <a:srgbClr val="FFFFFF"/>
            </a:solidFill>
          </a:ln>
        </p:spPr>
        <p:txBody>
          <a:bodyPr wrap="square" lIns="0" tIns="0" rIns="0" bIns="0" rtlCol="0"/>
          <a:lstStyle/>
          <a:p>
            <a:endParaRPr dirty="0"/>
          </a:p>
        </p:txBody>
      </p:sp>
      <p:sp>
        <p:nvSpPr>
          <p:cNvPr id="21" name="bk object 21"/>
          <p:cNvSpPr/>
          <p:nvPr/>
        </p:nvSpPr>
        <p:spPr>
          <a:xfrm>
            <a:off x="4490461" y="6047318"/>
            <a:ext cx="287655" cy="810895"/>
          </a:xfrm>
          <a:custGeom>
            <a:avLst/>
            <a:gdLst/>
            <a:ahLst/>
            <a:cxnLst/>
            <a:rect l="l" t="t" r="r" b="b"/>
            <a:pathLst>
              <a:path w="287654" h="810895">
                <a:moveTo>
                  <a:pt x="287430" y="0"/>
                </a:moveTo>
                <a:lnTo>
                  <a:pt x="0" y="810681"/>
                </a:lnTo>
              </a:path>
            </a:pathLst>
          </a:custGeom>
          <a:ln w="34925">
            <a:solidFill>
              <a:srgbClr val="8ABF33"/>
            </a:solidFill>
          </a:ln>
        </p:spPr>
        <p:txBody>
          <a:bodyPr wrap="square" lIns="0" tIns="0" rIns="0" bIns="0" rtlCol="0"/>
          <a:lstStyle/>
          <a:p>
            <a:endParaRPr dirty="0"/>
          </a:p>
        </p:txBody>
      </p:sp>
      <p:sp>
        <p:nvSpPr>
          <p:cNvPr id="22" name="bk object 22"/>
          <p:cNvSpPr/>
          <p:nvPr/>
        </p:nvSpPr>
        <p:spPr>
          <a:xfrm>
            <a:off x="482636" y="283303"/>
            <a:ext cx="2587751" cy="621666"/>
          </a:xfrm>
          <a:prstGeom prst="rect">
            <a:avLst/>
          </a:prstGeom>
          <a:blipFill>
            <a:blip r:embed="rId3" cstate="print"/>
            <a:stretch>
              <a:fillRect/>
            </a:stretch>
          </a:blipFill>
        </p:spPr>
        <p:txBody>
          <a:bodyPr wrap="square" lIns="0" tIns="0" rIns="0" bIns="0" rtlCol="0"/>
          <a:lstStyle/>
          <a:p>
            <a:endParaRPr dirty="0"/>
          </a:p>
        </p:txBody>
      </p:sp>
      <p:sp>
        <p:nvSpPr>
          <p:cNvPr id="2" name="Holder 2"/>
          <p:cNvSpPr>
            <a:spLocks noGrp="1"/>
          </p:cNvSpPr>
          <p:nvPr>
            <p:ph type="ctrTitle"/>
          </p:nvPr>
        </p:nvSpPr>
        <p:spPr>
          <a:xfrm>
            <a:off x="172239" y="3199891"/>
            <a:ext cx="11847521" cy="391160"/>
          </a:xfrm>
          <a:prstGeom prst="rect">
            <a:avLst/>
          </a:prstGeom>
        </p:spPr>
        <p:txBody>
          <a:bodyPr wrap="square" lIns="0" tIns="0" rIns="0" bIns="0">
            <a:spAutoFit/>
          </a:bodyPr>
          <a:lstStyle>
            <a:lvl1pPr>
              <a:defRPr b="0" i="0">
                <a:solidFill>
                  <a:schemeClr val="tx1"/>
                </a:solidFill>
              </a:defRPr>
            </a:lvl1pPr>
          </a:lstStyle>
          <a:p>
            <a:r>
              <a:rPr lang="en-US"/>
              <a:t>Click to edit Master title style</a:t>
            </a:r>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53517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231657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276420" y="6415089"/>
            <a:ext cx="1474383" cy="354197"/>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0" y="6785161"/>
            <a:ext cx="12192000" cy="73025"/>
          </a:xfrm>
          <a:custGeom>
            <a:avLst/>
            <a:gdLst/>
            <a:ahLst/>
            <a:cxnLst/>
            <a:rect l="l" t="t" r="r" b="b"/>
            <a:pathLst>
              <a:path w="12192000" h="73025">
                <a:moveTo>
                  <a:pt x="12192000" y="0"/>
                </a:moveTo>
                <a:lnTo>
                  <a:pt x="0" y="0"/>
                </a:lnTo>
                <a:lnTo>
                  <a:pt x="0" y="72838"/>
                </a:lnTo>
                <a:lnTo>
                  <a:pt x="12192000" y="72838"/>
                </a:lnTo>
                <a:lnTo>
                  <a:pt x="12192000" y="0"/>
                </a:lnTo>
                <a:close/>
              </a:path>
            </a:pathLst>
          </a:custGeom>
          <a:solidFill>
            <a:srgbClr val="8ABF33"/>
          </a:solidFill>
        </p:spPr>
        <p:txBody>
          <a:bodyPr wrap="square" lIns="0" tIns="0" rIns="0" bIns="0" rtlCol="0"/>
          <a:lstStyle/>
          <a:p>
            <a:endParaRPr dirty="0"/>
          </a:p>
        </p:txBody>
      </p:sp>
      <p:sp>
        <p:nvSpPr>
          <p:cNvPr id="20" name="bk object 20"/>
          <p:cNvSpPr/>
          <p:nvPr/>
        </p:nvSpPr>
        <p:spPr>
          <a:xfrm>
            <a:off x="573021" y="1017891"/>
            <a:ext cx="10967218" cy="5289550"/>
          </a:xfrm>
          <a:custGeom>
            <a:avLst/>
            <a:gdLst/>
            <a:ahLst/>
            <a:cxnLst/>
            <a:rect l="l" t="t" r="r" b="b"/>
            <a:pathLst>
              <a:path w="4586605" h="5289550">
                <a:moveTo>
                  <a:pt x="4586466" y="0"/>
                </a:moveTo>
                <a:lnTo>
                  <a:pt x="0" y="0"/>
                </a:lnTo>
                <a:lnTo>
                  <a:pt x="0" y="5288950"/>
                </a:lnTo>
                <a:lnTo>
                  <a:pt x="4586466" y="5288950"/>
                </a:lnTo>
                <a:lnTo>
                  <a:pt x="4586466" y="0"/>
                </a:lnTo>
                <a:close/>
              </a:path>
            </a:pathLst>
          </a:custGeom>
          <a:solidFill>
            <a:srgbClr val="003164"/>
          </a:solidFill>
        </p:spPr>
        <p:txBody>
          <a:bodyPr wrap="square" lIns="0" tIns="0" rIns="0" bIns="0" rtlCol="0"/>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169903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48935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Tree>
    <p:extLst>
      <p:ext uri="{BB962C8B-B14F-4D97-AF65-F5344CB8AC3E}">
        <p14:creationId xmlns:p14="http://schemas.microsoft.com/office/powerpoint/2010/main" val="211536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37932"/>
            <a:ext cx="10972800" cy="1183071"/>
          </a:xfrm>
        </p:spPr>
        <p:txBody>
          <a:bodyPr anchor="t" anchorCtr="0"/>
          <a:lstStyle/>
          <a:p>
            <a:r>
              <a:rPr lang="en-US" dirty="0"/>
              <a:t>Click to edit Master title style</a:t>
            </a:r>
          </a:p>
        </p:txBody>
      </p:sp>
      <p:sp>
        <p:nvSpPr>
          <p:cNvPr id="3" name="Subtitle 2"/>
          <p:cNvSpPr>
            <a:spLocks noGrp="1"/>
          </p:cNvSpPr>
          <p:nvPr>
            <p:ph type="subTitle" idx="1" hasCustomPrompt="1"/>
          </p:nvPr>
        </p:nvSpPr>
        <p:spPr>
          <a:xfrm>
            <a:off x="609600" y="1624509"/>
            <a:ext cx="8534400" cy="861007"/>
          </a:xfrm>
        </p:spPr>
        <p:txBody>
          <a:bodyPr>
            <a:normAutofit/>
          </a:bodyPr>
          <a:lstStyle>
            <a:lvl1pPr marL="0" indent="0" algn="l">
              <a:buNone/>
              <a:defRPr sz="24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5025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737600" y="6422575"/>
            <a:ext cx="2844800" cy="435429"/>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BD36B-AEC8-344A-9C63-E1AC44518D02}"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4116228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737600" y="6422575"/>
            <a:ext cx="2844800" cy="435429"/>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BD36B-AEC8-344A-9C63-E1AC44518D02}"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412230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6785161"/>
            <a:ext cx="12192000" cy="73025"/>
          </a:xfrm>
          <a:custGeom>
            <a:avLst/>
            <a:gdLst/>
            <a:ahLst/>
            <a:cxnLst/>
            <a:rect l="l" t="t" r="r" b="b"/>
            <a:pathLst>
              <a:path w="12192000" h="73025">
                <a:moveTo>
                  <a:pt x="12192000" y="0"/>
                </a:moveTo>
                <a:lnTo>
                  <a:pt x="0" y="0"/>
                </a:lnTo>
                <a:lnTo>
                  <a:pt x="0" y="72838"/>
                </a:lnTo>
                <a:lnTo>
                  <a:pt x="12192000" y="72838"/>
                </a:lnTo>
                <a:lnTo>
                  <a:pt x="12192000" y="0"/>
                </a:lnTo>
                <a:close/>
              </a:path>
            </a:pathLst>
          </a:custGeom>
          <a:solidFill>
            <a:srgbClr val="8ABF33"/>
          </a:solidFill>
        </p:spPr>
        <p:txBody>
          <a:bodyPr wrap="square" lIns="0" tIns="0" rIns="0" bIns="0" rtlCol="0"/>
          <a:lstStyle/>
          <a:p>
            <a:endParaRPr dirty="0"/>
          </a:p>
        </p:txBody>
      </p:sp>
      <p:sp>
        <p:nvSpPr>
          <p:cNvPr id="2" name="Holder 2"/>
          <p:cNvSpPr>
            <a:spLocks noGrp="1"/>
          </p:cNvSpPr>
          <p:nvPr>
            <p:ph type="title"/>
          </p:nvPr>
        </p:nvSpPr>
        <p:spPr>
          <a:xfrm>
            <a:off x="457605" y="5138420"/>
            <a:ext cx="11276789" cy="848360"/>
          </a:xfrm>
          <a:prstGeom prst="rect">
            <a:avLst/>
          </a:prstGeom>
        </p:spPr>
        <p:txBody>
          <a:bodyPr wrap="square" lIns="0" tIns="0" rIns="0" bIns="0">
            <a:spAutoFit/>
          </a:bodyPr>
          <a:lstStyle>
            <a:lvl1pPr>
              <a:defRPr sz="5400" b="1" i="0">
                <a:solidFill>
                  <a:schemeClr val="bg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pic>
        <p:nvPicPr>
          <p:cNvPr id="7" name="Picture 6">
            <a:extLst>
              <a:ext uri="{FF2B5EF4-FFF2-40B4-BE49-F238E27FC236}">
                <a16:creationId xmlns:a16="http://schemas.microsoft.com/office/drawing/2014/main" id="{A036A8FD-F98E-9346-A505-2B472435C790}"/>
              </a:ext>
            </a:extLst>
          </p:cNvPr>
          <p:cNvPicPr>
            <a:picLocks noChangeAspect="1"/>
          </p:cNvPicPr>
          <p:nvPr userDrawn="1"/>
        </p:nvPicPr>
        <p:blipFill>
          <a:blip r:embed="rId10"/>
          <a:stretch>
            <a:fillRect/>
          </a:stretch>
        </p:blipFill>
        <p:spPr>
          <a:xfrm>
            <a:off x="9481458" y="6408784"/>
            <a:ext cx="1643744" cy="281211"/>
          </a:xfrm>
          <a:prstGeom prst="rect">
            <a:avLst/>
          </a:prstGeom>
        </p:spPr>
      </p:pic>
    </p:spTree>
    <p:extLst>
      <p:ext uri="{BB962C8B-B14F-4D97-AF65-F5344CB8AC3E}">
        <p14:creationId xmlns:p14="http://schemas.microsoft.com/office/powerpoint/2010/main" val="349965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2" r:id="rId6"/>
    <p:sldLayoutId id="2147483701" r:id="rId7"/>
    <p:sldLayoutId id="2147483702" r:id="rId8"/>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319670"/>
            <a:ext cx="12192000" cy="369332"/>
          </a:xfrm>
          <a:prstGeom prst="rect">
            <a:avLst/>
          </a:prstGeom>
          <a:solidFill>
            <a:schemeClr val="bg1">
              <a:alpha val="40000"/>
            </a:schemeClr>
          </a:solidFill>
        </p:spPr>
        <p:txBody>
          <a:bodyPr wrap="square" rtlCol="0">
            <a:spAutoFit/>
          </a:bodyPr>
          <a:lstStyle/>
          <a:p>
            <a:endParaRPr lang="en-US" dirty="0"/>
          </a:p>
        </p:txBody>
      </p:sp>
      <p:sp>
        <p:nvSpPr>
          <p:cNvPr id="2" name="Title 1"/>
          <p:cNvSpPr>
            <a:spLocks noGrp="1"/>
          </p:cNvSpPr>
          <p:nvPr>
            <p:ph type="ctrTitle"/>
          </p:nvPr>
        </p:nvSpPr>
        <p:spPr>
          <a:xfrm>
            <a:off x="208561" y="317733"/>
            <a:ext cx="11409429" cy="1183071"/>
          </a:xfrm>
        </p:spPr>
        <p:txBody>
          <a:bodyPr>
            <a:noAutofit/>
          </a:bodyPr>
          <a:lstStyle/>
          <a:p>
            <a:r>
              <a:rPr lang="en-US" sz="2400" dirty="0"/>
              <a:t>MCM </a:t>
            </a:r>
            <a:endParaRPr lang="en-US" dirty="0"/>
          </a:p>
        </p:txBody>
      </p:sp>
      <p:sp>
        <p:nvSpPr>
          <p:cNvPr id="8" name="Subtitle 7">
            <a:extLst>
              <a:ext uri="{FF2B5EF4-FFF2-40B4-BE49-F238E27FC236}">
                <a16:creationId xmlns:a16="http://schemas.microsoft.com/office/drawing/2014/main" id="{09AAEF3D-0835-E94F-BF94-E54B45818D5C}"/>
              </a:ext>
            </a:extLst>
          </p:cNvPr>
          <p:cNvSpPr>
            <a:spLocks noGrp="1"/>
          </p:cNvSpPr>
          <p:nvPr>
            <p:ph type="subTitle" idx="1"/>
          </p:nvPr>
        </p:nvSpPr>
        <p:spPr>
          <a:xfrm>
            <a:off x="875345" y="2823882"/>
            <a:ext cx="10441310" cy="1816425"/>
          </a:xfrm>
        </p:spPr>
        <p:txBody>
          <a:bodyPr>
            <a:normAutofit/>
          </a:bodyPr>
          <a:lstStyle/>
          <a:p>
            <a:pPr algn="ctr"/>
            <a:r>
              <a:rPr lang="en-IN" sz="2800" b="1" kern="1200" dirty="0">
                <a:solidFill>
                  <a:schemeClr val="tx2"/>
                </a:solidFill>
                <a:latin typeface="Arial"/>
                <a:ea typeface="+mj-ea"/>
                <a:cs typeface="Arial"/>
              </a:rPr>
              <a:t> </a:t>
            </a:r>
            <a:r>
              <a:rPr lang="ar-AE" sz="4400" b="1" kern="1200" dirty="0">
                <a:solidFill>
                  <a:schemeClr val="tx2"/>
                </a:solidFill>
                <a:latin typeface="Arial"/>
                <a:ea typeface="+mj-ea"/>
                <a:cs typeface="Arial"/>
              </a:rPr>
              <a:t>تنفيذ مركز الاتصال- وثيقة التدريب</a:t>
            </a:r>
            <a:endParaRPr lang="en-AE" sz="4400" b="1" kern="1200" dirty="0">
              <a:solidFill>
                <a:schemeClr val="tx2"/>
              </a:solidFill>
              <a:latin typeface="Arial"/>
              <a:ea typeface="+mj-ea"/>
              <a:cs typeface="Arial"/>
            </a:endParaRPr>
          </a:p>
        </p:txBody>
      </p:sp>
      <p:pic>
        <p:nvPicPr>
          <p:cNvPr id="6" name="image4.png">
            <a:extLst>
              <a:ext uri="{FF2B5EF4-FFF2-40B4-BE49-F238E27FC236}">
                <a16:creationId xmlns:a16="http://schemas.microsoft.com/office/drawing/2014/main" id="{37D3AFE3-11E0-1145-B571-9750F4A2AF83}"/>
              </a:ext>
            </a:extLst>
          </p:cNvPr>
          <p:cNvPicPr>
            <a:picLocks noChangeAspect="1"/>
          </p:cNvPicPr>
          <p:nvPr/>
        </p:nvPicPr>
        <p:blipFill>
          <a:blip r:embed="rId2" cstate="print"/>
          <a:stretch>
            <a:fillRect/>
          </a:stretch>
        </p:blipFill>
        <p:spPr>
          <a:xfrm>
            <a:off x="4987762" y="1378804"/>
            <a:ext cx="1851025" cy="620395"/>
          </a:xfrm>
          <a:prstGeom prst="rect">
            <a:avLst/>
          </a:prstGeom>
        </p:spPr>
      </p:pic>
    </p:spTree>
    <p:extLst>
      <p:ext uri="{BB962C8B-B14F-4D97-AF65-F5344CB8AC3E}">
        <p14:creationId xmlns:p14="http://schemas.microsoft.com/office/powerpoint/2010/main" val="163557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738664"/>
          </a:xfrm>
        </p:spPr>
        <p:txBody>
          <a:bodyPr/>
          <a:lstStyle/>
          <a:p>
            <a:r>
              <a:rPr lang="ar-AE" sz="4800" dirty="0">
                <a:solidFill>
                  <a:srgbClr val="1D3E65"/>
                </a:solidFill>
              </a:rPr>
              <a:t>شاشة الوكيل البارعة - تاريخي</a:t>
            </a:r>
            <a:endParaRPr lang="en-IN" sz="48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marL="285750" indent="-285750">
              <a:buFont typeface="Arial" panose="020B0604020202020204" pitchFamily="34" charset="0"/>
              <a:buChar char="•"/>
            </a:pPr>
            <a:r>
              <a:rPr lang="en-US" b="0" i="0" dirty="0">
                <a:solidFill>
                  <a:srgbClr val="494949"/>
                </a:solidFill>
                <a:effectLst/>
                <a:latin typeface="Verlag"/>
              </a:rPr>
              <a:t>The My History screen has two parts: </a:t>
            </a:r>
          </a:p>
          <a:p>
            <a:pPr marL="742950" lvl="1" indent="-285750">
              <a:buFont typeface="Arial" panose="020B0604020202020204" pitchFamily="34" charset="0"/>
              <a:buChar char="•"/>
            </a:pPr>
            <a:r>
              <a:rPr lang="en-US" b="0" i="0" dirty="0">
                <a:solidFill>
                  <a:srgbClr val="494949"/>
                </a:solidFill>
                <a:effectLst/>
                <a:latin typeface="Verlag"/>
              </a:rPr>
              <a:t>Recent Call History [ list all incoming and outgoing calls since midnight]</a:t>
            </a:r>
          </a:p>
          <a:p>
            <a:pPr marL="742950" lvl="1" indent="-285750">
              <a:buFont typeface="Arial" panose="020B0604020202020204" pitchFamily="34" charset="0"/>
              <a:buChar char="•"/>
            </a:pPr>
            <a:r>
              <a:rPr lang="en-US" b="0" i="0" dirty="0">
                <a:solidFill>
                  <a:srgbClr val="494949"/>
                </a:solidFill>
                <a:effectLst/>
                <a:latin typeface="Verlag"/>
              </a:rPr>
              <a:t>Recent State History</a:t>
            </a:r>
            <a:r>
              <a:rPr lang="en-IN" b="0" i="0" dirty="0">
                <a:solidFill>
                  <a:srgbClr val="494949"/>
                </a:solidFill>
                <a:effectLst/>
                <a:latin typeface="Verlag"/>
              </a:rPr>
              <a:t> [</a:t>
            </a:r>
            <a:r>
              <a:rPr lang="en-US" b="0" i="0" dirty="0">
                <a:solidFill>
                  <a:srgbClr val="494949"/>
                </a:solidFill>
                <a:effectLst/>
                <a:latin typeface="Verlag"/>
              </a:rPr>
              <a:t>list all your state changes since midnight]</a:t>
            </a:r>
            <a:endParaRPr lang="en-IN" dirty="0"/>
          </a:p>
          <a:p>
            <a:pPr marL="285750" indent="-285750">
              <a:buFont typeface="Arial" panose="020B0604020202020204" pitchFamily="34" charset="0"/>
              <a:buChar char="•"/>
            </a:pPr>
            <a:endParaRPr lang="en-IN" dirty="0"/>
          </a:p>
          <a:p>
            <a:r>
              <a:rPr lang="en-IN" dirty="0"/>
              <a:t>	</a:t>
            </a:r>
          </a:p>
        </p:txBody>
      </p:sp>
      <p:pic>
        <p:nvPicPr>
          <p:cNvPr id="6" name="Picture 5">
            <a:extLst>
              <a:ext uri="{FF2B5EF4-FFF2-40B4-BE49-F238E27FC236}">
                <a16:creationId xmlns:a16="http://schemas.microsoft.com/office/drawing/2014/main" id="{73225E50-0A15-85A5-76AF-C852C1801AEC}"/>
              </a:ext>
            </a:extLst>
          </p:cNvPr>
          <p:cNvPicPr>
            <a:picLocks noChangeAspect="1"/>
          </p:cNvPicPr>
          <p:nvPr/>
        </p:nvPicPr>
        <p:blipFill rotWithShape="1">
          <a:blip r:embed="rId2"/>
          <a:srcRect t="4354" b="10059"/>
          <a:stretch/>
        </p:blipFill>
        <p:spPr bwMode="auto">
          <a:xfrm>
            <a:off x="609601" y="2612571"/>
            <a:ext cx="9980644" cy="3489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5454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شاشة الوكيل البارعة - إحصائياتي</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623993"/>
            <a:ext cx="10972800" cy="553998"/>
          </a:xfrm>
        </p:spPr>
        <p:txBody>
          <a:bodyPr/>
          <a:lstStyle/>
          <a:p>
            <a:pPr marL="285750" indent="-285750">
              <a:buFont typeface="Arial" panose="020B0604020202020204" pitchFamily="34" charset="0"/>
              <a:buChar char="•"/>
            </a:pPr>
            <a:r>
              <a:rPr lang="en-US" b="0" i="0" dirty="0">
                <a:solidFill>
                  <a:srgbClr val="494949"/>
                </a:solidFill>
                <a:effectLst/>
                <a:latin typeface="Verlag"/>
              </a:rPr>
              <a:t>My Statistics provides data on your agent telephone line since midnight</a:t>
            </a:r>
            <a:endParaRPr lang="en-IN" dirty="0"/>
          </a:p>
          <a:p>
            <a:r>
              <a:rPr lang="en-IN" dirty="0"/>
              <a:t>	</a:t>
            </a:r>
          </a:p>
        </p:txBody>
      </p:sp>
      <p:pic>
        <p:nvPicPr>
          <p:cNvPr id="7" name="Picture 6">
            <a:extLst>
              <a:ext uri="{FF2B5EF4-FFF2-40B4-BE49-F238E27FC236}">
                <a16:creationId xmlns:a16="http://schemas.microsoft.com/office/drawing/2014/main" id="{03F90F74-3BF3-8956-06AE-28DF264C7130}"/>
              </a:ext>
            </a:extLst>
          </p:cNvPr>
          <p:cNvPicPr>
            <a:picLocks noChangeAspect="1"/>
          </p:cNvPicPr>
          <p:nvPr/>
        </p:nvPicPr>
        <p:blipFill>
          <a:blip r:embed="rId2"/>
          <a:stretch>
            <a:fillRect/>
          </a:stretch>
        </p:blipFill>
        <p:spPr>
          <a:xfrm>
            <a:off x="609600" y="2258009"/>
            <a:ext cx="10176588" cy="32730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641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761594" y="1931904"/>
            <a:ext cx="10556439" cy="4207640"/>
          </a:xfrm>
        </p:spPr>
        <p:txBody>
          <a:bodyPr/>
          <a:lstStyle/>
          <a:p>
            <a:pPr algn="l"/>
            <a:r>
              <a:rPr lang="en-US" b="0" i="0" dirty="0">
                <a:solidFill>
                  <a:srgbClr val="494949"/>
                </a:solidFill>
                <a:effectLst/>
                <a:latin typeface="Verlag"/>
              </a:rPr>
              <a:t>Agents manage their Ready (available for calls) and Not Ready (unavailable for calls) states</a:t>
            </a:r>
          </a:p>
          <a:p>
            <a:pPr algn="l"/>
            <a:r>
              <a:rPr lang="en-US" b="1" dirty="0">
                <a:solidFill>
                  <a:srgbClr val="494949"/>
                </a:solidFill>
                <a:latin typeface="Verlag"/>
              </a:rPr>
              <a:t>Note:</a:t>
            </a:r>
          </a:p>
          <a:p>
            <a:pPr algn="l"/>
            <a:r>
              <a:rPr lang="en-US" dirty="0">
                <a:solidFill>
                  <a:srgbClr val="494949"/>
                </a:solidFill>
                <a:latin typeface="Verlag"/>
              </a:rPr>
              <a:t>Supervisors can c</a:t>
            </a:r>
            <a:r>
              <a:rPr lang="en-US" b="0" i="0" dirty="0">
                <a:solidFill>
                  <a:srgbClr val="494949"/>
                </a:solidFill>
                <a:effectLst/>
                <a:latin typeface="Verlag"/>
              </a:rPr>
              <a:t>hange agent state remotely</a:t>
            </a:r>
            <a:endParaRPr lang="en-US" dirty="0">
              <a:solidFill>
                <a:srgbClr val="494949"/>
              </a:solidFill>
              <a:latin typeface="Verlag"/>
            </a:endParaRPr>
          </a:p>
          <a:p>
            <a:pPr algn="l"/>
            <a:r>
              <a:rPr lang="en-US" b="1" dirty="0">
                <a:solidFill>
                  <a:srgbClr val="494949"/>
                </a:solidFill>
                <a:latin typeface="Verlag"/>
              </a:rPr>
              <a:t>Ready</a:t>
            </a:r>
          </a:p>
          <a:p>
            <a:pPr algn="l"/>
            <a:r>
              <a:rPr lang="en-US" b="0" i="0" dirty="0">
                <a:solidFill>
                  <a:srgbClr val="494949"/>
                </a:solidFill>
                <a:effectLst/>
                <a:latin typeface="Verlag"/>
              </a:rPr>
              <a:t>To accept incoming calls, select Ready from the Agent State drop-down</a:t>
            </a:r>
          </a:p>
          <a:p>
            <a:pPr algn="l"/>
            <a:endParaRPr lang="en-US" b="0" i="0" dirty="0">
              <a:solidFill>
                <a:srgbClr val="494949"/>
              </a:solidFill>
              <a:effectLst/>
              <a:latin typeface="Verlag"/>
            </a:endParaRPr>
          </a:p>
          <a:p>
            <a:pPr algn="l"/>
            <a:endParaRPr lang="en-US" dirty="0">
              <a:solidFill>
                <a:srgbClr val="494949"/>
              </a:solidFill>
              <a:latin typeface="Verlag"/>
            </a:endParaRPr>
          </a:p>
          <a:p>
            <a:pPr algn="l"/>
            <a:endParaRPr lang="en-US" b="0" i="0" dirty="0">
              <a:solidFill>
                <a:srgbClr val="494949"/>
              </a:solidFill>
              <a:effectLst/>
              <a:latin typeface="Verlag"/>
            </a:endParaRPr>
          </a:p>
          <a:p>
            <a:pPr algn="l"/>
            <a:endParaRPr lang="en-US" dirty="0">
              <a:solidFill>
                <a:srgbClr val="494949"/>
              </a:solidFill>
              <a:latin typeface="Verlag"/>
            </a:endParaRPr>
          </a:p>
          <a:p>
            <a:pPr algn="l"/>
            <a:endParaRPr lang="en-US" b="0" i="0" dirty="0">
              <a:solidFill>
                <a:srgbClr val="494949"/>
              </a:solidFill>
              <a:effectLst/>
              <a:latin typeface="Verlag"/>
            </a:endParaRPr>
          </a:p>
          <a:p>
            <a:pPr algn="l"/>
            <a:endParaRPr lang="en-US" b="0" i="0" dirty="0">
              <a:solidFill>
                <a:srgbClr val="494949"/>
              </a:solidFill>
              <a:effectLst/>
              <a:latin typeface="Verlag"/>
            </a:endParaRPr>
          </a:p>
          <a:p>
            <a:pPr algn="l"/>
            <a:endParaRPr lang="en-US" b="0" i="0" dirty="0">
              <a:solidFill>
                <a:srgbClr val="494949"/>
              </a:solidFill>
              <a:effectLst/>
              <a:latin typeface="Verlag"/>
            </a:endParaRPr>
          </a:p>
          <a:p>
            <a:pPr algn="l"/>
            <a:r>
              <a:rPr lang="en-US" b="1" i="0" dirty="0">
                <a:solidFill>
                  <a:srgbClr val="494949"/>
                </a:solidFill>
                <a:effectLst/>
                <a:latin typeface="Verlag"/>
              </a:rPr>
              <a:t>Reserved, Talking, and Wrap-Up</a:t>
            </a:r>
          </a:p>
          <a:p>
            <a:pPr algn="l"/>
            <a:r>
              <a:rPr lang="en-US" b="0" i="0" dirty="0">
                <a:solidFill>
                  <a:srgbClr val="494949"/>
                </a:solidFill>
                <a:effectLst/>
                <a:latin typeface="Verlag"/>
              </a:rPr>
              <a:t>These are automatic state changes. Reserved is only active when the agent is receiving a call from the queue</a:t>
            </a:r>
          </a:p>
          <a:p>
            <a:pPr algn="l"/>
            <a:endParaRPr lang="en-US" dirty="0">
              <a:solidFill>
                <a:srgbClr val="494949"/>
              </a:solidFill>
              <a:latin typeface="Verlag"/>
            </a:endParaRPr>
          </a:p>
          <a:p>
            <a:pPr algn="l"/>
            <a:endParaRPr lang="en-US" dirty="0">
              <a:solidFill>
                <a:srgbClr val="494949"/>
              </a:solidFill>
              <a:latin typeface="Verlag"/>
            </a:endParaRPr>
          </a:p>
          <a:p>
            <a:endParaRPr lang="en-IN" dirty="0"/>
          </a:p>
        </p:txBody>
      </p:sp>
      <p:sp>
        <p:nvSpPr>
          <p:cNvPr id="2" name="Rectangle 1">
            <a:extLst>
              <a:ext uri="{FF2B5EF4-FFF2-40B4-BE49-F238E27FC236}">
                <a16:creationId xmlns:a16="http://schemas.microsoft.com/office/drawing/2014/main" id="{36EAB326-A750-FE56-9B77-98D81A49A9FA}"/>
              </a:ext>
            </a:extLst>
          </p:cNvPr>
          <p:cNvSpPr/>
          <p:nvPr/>
        </p:nvSpPr>
        <p:spPr>
          <a:xfrm>
            <a:off x="609600" y="506139"/>
            <a:ext cx="5873724" cy="923330"/>
          </a:xfrm>
          <a:prstGeom prst="rect">
            <a:avLst/>
          </a:prstGeom>
        </p:spPr>
        <p:txBody>
          <a:bodyPr wrap="none">
            <a:spAutoFit/>
          </a:bodyPr>
          <a:lstStyle/>
          <a:p>
            <a:r>
              <a:rPr lang="ar-AE" sz="5400" b="1" dirty="0">
                <a:solidFill>
                  <a:srgbClr val="1D3E65"/>
                </a:solidFill>
                <a:ea typeface="+mj-ea"/>
                <a:cs typeface="Calibri"/>
              </a:rPr>
              <a:t>الدول المتغيرة في البراعة</a:t>
            </a:r>
            <a:endParaRPr lang="en-AE" sz="5400" b="1" dirty="0">
              <a:solidFill>
                <a:srgbClr val="1D3E65"/>
              </a:solidFill>
              <a:latin typeface="Calibri"/>
              <a:ea typeface="+mj-ea"/>
              <a:cs typeface="Calibri"/>
            </a:endParaRPr>
          </a:p>
        </p:txBody>
      </p:sp>
      <p:pic>
        <p:nvPicPr>
          <p:cNvPr id="9" name="Picture 8">
            <a:extLst>
              <a:ext uri="{FF2B5EF4-FFF2-40B4-BE49-F238E27FC236}">
                <a16:creationId xmlns:a16="http://schemas.microsoft.com/office/drawing/2014/main" id="{0710C8A5-5FD9-8963-8114-F63DAB3A0E6E}"/>
              </a:ext>
            </a:extLst>
          </p:cNvPr>
          <p:cNvPicPr>
            <a:picLocks noChangeAspect="1"/>
          </p:cNvPicPr>
          <p:nvPr/>
        </p:nvPicPr>
        <p:blipFill>
          <a:blip r:embed="rId2"/>
          <a:stretch>
            <a:fillRect/>
          </a:stretch>
        </p:blipFill>
        <p:spPr>
          <a:xfrm>
            <a:off x="3033713" y="3742255"/>
            <a:ext cx="2779259" cy="955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396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إجراء المكالمات ببراعة</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algn="l"/>
            <a:r>
              <a:rPr lang="en-US" b="0" i="0" dirty="0">
                <a:solidFill>
                  <a:srgbClr val="494949"/>
                </a:solidFill>
                <a:effectLst/>
                <a:latin typeface="Verlag"/>
              </a:rPr>
              <a:t>By using Finesse for your outgoing calls, you will have access to your team's phonebook.</a:t>
            </a:r>
          </a:p>
          <a:p>
            <a:pPr marL="285750" indent="-285750" algn="l">
              <a:buFont typeface="Arial" panose="020B0604020202020204" pitchFamily="34" charset="0"/>
              <a:buChar char="•"/>
            </a:pPr>
            <a:r>
              <a:rPr lang="en-US" b="0" i="0" dirty="0">
                <a:solidFill>
                  <a:srgbClr val="494949"/>
                </a:solidFill>
                <a:effectLst/>
                <a:latin typeface="Verlag"/>
              </a:rPr>
              <a:t> You can dial by manual entry or the phonebook. </a:t>
            </a:r>
          </a:p>
          <a:p>
            <a:pPr marL="285750" indent="-285750" algn="l">
              <a:buFont typeface="Arial" panose="020B0604020202020204" pitchFamily="34" charset="0"/>
              <a:buChar char="•"/>
            </a:pPr>
            <a:r>
              <a:rPr lang="en-US" b="0" i="0" dirty="0">
                <a:solidFill>
                  <a:srgbClr val="494949"/>
                </a:solidFill>
                <a:effectLst/>
                <a:latin typeface="Verlag"/>
              </a:rPr>
              <a:t>For both methods, you will need to select the Dialer icon from the top row.</a:t>
            </a:r>
          </a:p>
          <a:p>
            <a:endParaRPr lang="en-IN" dirty="0"/>
          </a:p>
          <a:p>
            <a:endParaRPr lang="en-IN" dirty="0"/>
          </a:p>
        </p:txBody>
      </p:sp>
      <p:pic>
        <p:nvPicPr>
          <p:cNvPr id="6" name="Picture 5">
            <a:extLst>
              <a:ext uri="{FF2B5EF4-FFF2-40B4-BE49-F238E27FC236}">
                <a16:creationId xmlns:a16="http://schemas.microsoft.com/office/drawing/2014/main" id="{C90F7803-8692-0BCD-4940-BBE447FB37B5}"/>
              </a:ext>
            </a:extLst>
          </p:cNvPr>
          <p:cNvPicPr>
            <a:picLocks noChangeAspect="1"/>
          </p:cNvPicPr>
          <p:nvPr/>
        </p:nvPicPr>
        <p:blipFill>
          <a:blip r:embed="rId2"/>
          <a:stretch>
            <a:fillRect/>
          </a:stretch>
        </p:blipFill>
        <p:spPr>
          <a:xfrm>
            <a:off x="3352313" y="2668554"/>
            <a:ext cx="4298789" cy="3567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575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براعة الخروج</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marL="285750" indent="-285750">
              <a:buFont typeface="Arial" panose="020B0604020202020204" pitchFamily="34" charset="0"/>
              <a:buChar char="•"/>
            </a:pPr>
            <a:r>
              <a:rPr lang="en-US" dirty="0"/>
              <a:t>Make your self not ready </a:t>
            </a:r>
          </a:p>
          <a:p>
            <a:pPr marL="285750" indent="-285750">
              <a:buFont typeface="Arial" panose="020B0604020202020204" pitchFamily="34" charset="0"/>
              <a:buChar char="•"/>
            </a:pPr>
            <a:r>
              <a:rPr lang="en-US" dirty="0"/>
              <a:t>Go to the identity icon in the right corner of the Finesse Desktop and choose sign out.</a:t>
            </a:r>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8D2F0E8F-C29C-E4F1-29F1-CA7B778F8F3C}"/>
              </a:ext>
            </a:extLst>
          </p:cNvPr>
          <p:cNvPicPr>
            <a:picLocks noChangeAspect="1"/>
          </p:cNvPicPr>
          <p:nvPr/>
        </p:nvPicPr>
        <p:blipFill rotWithShape="1">
          <a:blip r:embed="rId2"/>
          <a:srcRect b="27902"/>
          <a:stretch/>
        </p:blipFill>
        <p:spPr>
          <a:xfrm>
            <a:off x="718457" y="2789853"/>
            <a:ext cx="10049070" cy="1903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182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2205318" y="2043953"/>
            <a:ext cx="8422248" cy="1385046"/>
          </a:xfrm>
        </p:spPr>
        <p:txBody>
          <a:bodyPr/>
          <a:lstStyle/>
          <a:p>
            <a:r>
              <a:rPr lang="en-IN" sz="8000" dirty="0">
                <a:solidFill>
                  <a:srgbClr val="1D3E65"/>
                </a:solidFill>
                <a:latin typeface="+mj-lt"/>
              </a:rPr>
              <a:t> </a:t>
            </a:r>
            <a:r>
              <a:rPr lang="ar-AE" sz="8000" dirty="0">
                <a:solidFill>
                  <a:srgbClr val="1D3E65"/>
                </a:solidFill>
                <a:latin typeface="+mj-lt"/>
              </a:rPr>
              <a:t>شاشات مشرف الجودة</a:t>
            </a:r>
            <a:endParaRPr lang="en-IN" sz="4800" dirty="0">
              <a:latin typeface="+mj-lt"/>
            </a:endParaRPr>
          </a:p>
        </p:txBody>
      </p:sp>
    </p:spTree>
    <p:extLst>
      <p:ext uri="{BB962C8B-B14F-4D97-AF65-F5344CB8AC3E}">
        <p14:creationId xmlns:p14="http://schemas.microsoft.com/office/powerpoint/2010/main" val="152758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3046988"/>
          </a:xfrm>
        </p:spPr>
        <p:txBody>
          <a:bodyPr/>
          <a:lstStyle/>
          <a:p>
            <a:pPr marL="285750" indent="-285750">
              <a:buFont typeface="Arial" panose="020B0604020202020204" pitchFamily="34" charset="0"/>
              <a:buChar char="•"/>
            </a:pPr>
            <a:r>
              <a:rPr lang="en-AE" sz="3600" dirty="0">
                <a:solidFill>
                  <a:srgbClr val="1D3E65"/>
                </a:solidFill>
                <a:latin typeface="Calibri"/>
                <a:ea typeface="+mj-ea"/>
                <a:cs typeface="Calibri"/>
              </a:rPr>
              <a:t>Supervisor Login</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Manage Team</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My History</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Queue Data</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Team Data</a:t>
            </a:r>
            <a:endParaRPr lang="en-AE" dirty="0"/>
          </a:p>
          <a:p>
            <a:endParaRPr lang="en-AE" dirty="0"/>
          </a:p>
        </p:txBody>
      </p:sp>
      <p:sp>
        <p:nvSpPr>
          <p:cNvPr id="4" name="Title 3">
            <a:extLst>
              <a:ext uri="{FF2B5EF4-FFF2-40B4-BE49-F238E27FC236}">
                <a16:creationId xmlns:a16="http://schemas.microsoft.com/office/drawing/2014/main" id="{8DB68E95-B2C8-6844-1B85-FFF92C2152B4}"/>
              </a:ext>
            </a:extLst>
          </p:cNvPr>
          <p:cNvSpPr>
            <a:spLocks noGrp="1"/>
          </p:cNvSpPr>
          <p:nvPr>
            <p:ph type="title"/>
          </p:nvPr>
        </p:nvSpPr>
        <p:spPr>
          <a:xfrm>
            <a:off x="457605" y="407800"/>
            <a:ext cx="11276789" cy="848360"/>
          </a:xfrm>
        </p:spPr>
        <p:txBody>
          <a:bodyPr/>
          <a:lstStyle/>
          <a:p>
            <a:r>
              <a:rPr lang="ar-AE" dirty="0">
                <a:solidFill>
                  <a:srgbClr val="1D3E65"/>
                </a:solidFill>
              </a:rPr>
              <a:t>شاشات مشرف الجودة</a:t>
            </a:r>
            <a:endParaRPr lang="en-IN" dirty="0">
              <a:solidFill>
                <a:srgbClr val="1D3E65"/>
              </a:solidFill>
            </a:endParaRPr>
          </a:p>
        </p:txBody>
      </p:sp>
    </p:spTree>
    <p:extLst>
      <p:ext uri="{BB962C8B-B14F-4D97-AF65-F5344CB8AC3E}">
        <p14:creationId xmlns:p14="http://schemas.microsoft.com/office/powerpoint/2010/main" val="51271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دخول المشرف</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256160"/>
            <a:ext cx="10185918" cy="2014653"/>
          </a:xfrm>
        </p:spPr>
        <p:txBody>
          <a:bodyPr/>
          <a:lstStyle/>
          <a:p>
            <a:pPr marL="285750" indent="-285750">
              <a:buFont typeface="Arial" panose="020B0604020202020204" pitchFamily="34" charset="0"/>
              <a:buChar char="•"/>
            </a:pPr>
            <a:r>
              <a:rPr lang="en-IN" dirty="0"/>
              <a:t>Supervisor can Login to Finesse Desktop by providing the finesse Desktop URL and his supervisor Credentials</a:t>
            </a:r>
          </a:p>
          <a:p>
            <a:r>
              <a:rPr lang="en-IN" dirty="0"/>
              <a:t>Below are the different gadgets available for a Supervisor</a:t>
            </a:r>
          </a:p>
          <a:p>
            <a:pPr marL="285750" indent="-285750">
              <a:buFont typeface="Arial" panose="020B0604020202020204" pitchFamily="34" charset="0"/>
              <a:buChar char="•"/>
            </a:pPr>
            <a:r>
              <a:rPr lang="en-IN" dirty="0"/>
              <a:t>Manage Team</a:t>
            </a:r>
          </a:p>
          <a:p>
            <a:pPr marL="285750" indent="-285750">
              <a:buFont typeface="Arial" panose="020B0604020202020204" pitchFamily="34" charset="0"/>
              <a:buChar char="•"/>
            </a:pPr>
            <a:r>
              <a:rPr lang="en-IN" dirty="0"/>
              <a:t> My History</a:t>
            </a:r>
          </a:p>
          <a:p>
            <a:pPr marL="285750" indent="-285750">
              <a:buFont typeface="Arial" panose="020B0604020202020204" pitchFamily="34" charset="0"/>
              <a:buChar char="•"/>
            </a:pPr>
            <a:r>
              <a:rPr lang="en-IN" dirty="0"/>
              <a:t>Team Data </a:t>
            </a:r>
          </a:p>
          <a:p>
            <a:pPr marL="285750" indent="-285750">
              <a:buFont typeface="Arial" panose="020B0604020202020204" pitchFamily="34" charset="0"/>
              <a:buChar char="•"/>
            </a:pPr>
            <a:r>
              <a:rPr lang="en-IN" dirty="0"/>
              <a:t>Queue Data</a:t>
            </a:r>
          </a:p>
          <a:p>
            <a:endParaRPr lang="en-IN" dirty="0"/>
          </a:p>
          <a:p>
            <a:r>
              <a:rPr lang="en-IN" dirty="0"/>
              <a:t>	</a:t>
            </a:r>
          </a:p>
        </p:txBody>
      </p:sp>
      <p:pic>
        <p:nvPicPr>
          <p:cNvPr id="7" name="Picture 6">
            <a:extLst>
              <a:ext uri="{FF2B5EF4-FFF2-40B4-BE49-F238E27FC236}">
                <a16:creationId xmlns:a16="http://schemas.microsoft.com/office/drawing/2014/main" id="{11771839-EE2F-9E0F-A287-10A90743A7A7}"/>
              </a:ext>
            </a:extLst>
          </p:cNvPr>
          <p:cNvPicPr>
            <a:picLocks noChangeAspect="1"/>
          </p:cNvPicPr>
          <p:nvPr/>
        </p:nvPicPr>
        <p:blipFill rotWithShape="1">
          <a:blip r:embed="rId2"/>
          <a:srcRect l="4824"/>
          <a:stretch/>
        </p:blipFill>
        <p:spPr>
          <a:xfrm>
            <a:off x="762000" y="3498687"/>
            <a:ext cx="9694506"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145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مشرف</a:t>
            </a:r>
            <a:r>
              <a:rPr lang="en-IN" dirty="0">
                <a:solidFill>
                  <a:srgbClr val="1D3E65"/>
                </a:solidFill>
              </a:rPr>
              <a:t> – </a:t>
            </a:r>
            <a:r>
              <a:rPr lang="ar-AE" sz="4000" dirty="0">
                <a:solidFill>
                  <a:srgbClr val="3366FF"/>
                </a:solidFill>
              </a:rPr>
              <a:t>إدارة الفريق</a:t>
            </a:r>
            <a:r>
              <a:rPr lang="en-IN" sz="4000" dirty="0">
                <a:solidFill>
                  <a:srgbClr val="3366FF"/>
                </a:solidFill>
              </a:rPr>
              <a:t> </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709126" y="1577340"/>
            <a:ext cx="10049069" cy="5127301"/>
          </a:xfrm>
        </p:spPr>
        <p:txBody>
          <a:bodyPr/>
          <a:lstStyle/>
          <a:p>
            <a:pPr marL="342900" lvl="0" indent="-342900">
              <a:lnSpc>
                <a:spcPct val="107000"/>
              </a:lnSpc>
              <a:spcAft>
                <a:spcPts val="800"/>
              </a:spcAft>
              <a:buFont typeface="+mj-lt"/>
              <a:buAutoNum type="arabicPeriod"/>
            </a:pPr>
            <a:r>
              <a:rPr lang="en-US" sz="1800" dirty="0">
                <a:effectLst/>
                <a:latin typeface="Arial" panose="020B0604020202020204" pitchFamily="34" charset="0"/>
                <a:ea typeface="Times New Roman" panose="02020603050405020304" pitchFamily="18" charset="0"/>
                <a:cs typeface="Latha" panose="020B0604020202020204" pitchFamily="34" charset="0"/>
              </a:rPr>
              <a:t>Supervisor can able to view/monitor the Agents State (Ready, not ready, talking along with the time state).</a:t>
            </a: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r>
              <a:rPr lang="en-US" sz="1800" b="1" dirty="0">
                <a:effectLst/>
                <a:latin typeface="Arial" panose="020B0604020202020204" pitchFamily="34" charset="0"/>
                <a:ea typeface="Times New Roman" panose="02020603050405020304" pitchFamily="18" charset="0"/>
              </a:rPr>
              <a:t>Note:</a:t>
            </a:r>
            <a:r>
              <a:rPr lang="en-US" sz="1800" dirty="0">
                <a:effectLst/>
                <a:latin typeface="Arial" panose="020B0604020202020204" pitchFamily="34" charset="0"/>
                <a:ea typeface="Times New Roman" panose="02020603050405020304" pitchFamily="18" charset="0"/>
              </a:rPr>
              <a:t> If they want to view the details of the LOGGED-OUT agents then they can select the INCLUDE LOGGED OUT AGENTS checkbox</a:t>
            </a: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r>
              <a:rPr lang="en-US" sz="1800" dirty="0">
                <a:effectLst/>
                <a:latin typeface="Arial" panose="020B0604020202020204" pitchFamily="34" charset="0"/>
                <a:ea typeface="Times New Roman" panose="02020603050405020304" pitchFamily="18" charset="0"/>
                <a:cs typeface="Latha" panose="020B0604020202020204" pitchFamily="34" charset="0"/>
              </a:rPr>
              <a:t>They can view their desktop by selecting the START MONITORING button.</a:t>
            </a: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a:p>
            <a:endParaRPr lang="en-IN" dirty="0"/>
          </a:p>
        </p:txBody>
      </p:sp>
      <p:pic>
        <p:nvPicPr>
          <p:cNvPr id="6" name="Picture 2" descr="Supervisor Desktop Layout">
            <a:extLst>
              <a:ext uri="{FF2B5EF4-FFF2-40B4-BE49-F238E27FC236}">
                <a16:creationId xmlns:a16="http://schemas.microsoft.com/office/drawing/2014/main" id="{95E5CA85-C100-A48D-B65B-51E3D75C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8" y="3049749"/>
            <a:ext cx="9871788" cy="2634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4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 مشرف</a:t>
            </a:r>
            <a:r>
              <a:rPr lang="en-IN" dirty="0">
                <a:solidFill>
                  <a:srgbClr val="1D3E65"/>
                </a:solidFill>
              </a:rPr>
              <a:t> – </a:t>
            </a:r>
            <a:r>
              <a:rPr lang="ar-AE" sz="4000" dirty="0">
                <a:solidFill>
                  <a:srgbClr val="3366FF"/>
                </a:solidFill>
              </a:rPr>
              <a:t>إدارة الفريق (تابع ..)</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5258234"/>
          </a:xfrm>
        </p:spPr>
        <p:txBody>
          <a:bodyPr/>
          <a:lstStyle/>
          <a:p>
            <a:pPr>
              <a:lnSpc>
                <a:spcPct val="107000"/>
              </a:lnSpc>
              <a:spcAft>
                <a:spcPts val="800"/>
              </a:spcAft>
            </a:pPr>
            <a:r>
              <a:rPr lang="en-US" sz="1800" dirty="0">
                <a:effectLst/>
                <a:latin typeface="Arial" panose="020B0604020202020204" pitchFamily="34" charset="0"/>
                <a:ea typeface="Times New Roman" panose="02020603050405020304" pitchFamily="18" charset="0"/>
                <a:cs typeface="Latha" panose="020B0604020202020204" pitchFamily="34" charset="0"/>
              </a:rPr>
              <a:t>3. They can also see all the call history and login history in the below sections.</a:t>
            </a:r>
            <a:endParaRPr lang="en-US" dirty="0">
              <a:latin typeface="Arial" panose="020B0604020202020204" pitchFamily="34" charset="0"/>
              <a:ea typeface="Times New Roman" panose="02020603050405020304" pitchFamily="18" charset="0"/>
              <a:cs typeface="Latha" panose="020B0604020202020204" pitchFamily="34" charset="0"/>
            </a:endParaRPr>
          </a:p>
          <a:p>
            <a:pPr>
              <a:lnSpc>
                <a:spcPct val="107000"/>
              </a:lnSpc>
              <a:spcAft>
                <a:spcPts val="800"/>
              </a:spcAft>
            </a:pPr>
            <a:r>
              <a:rPr lang="en-US" dirty="0">
                <a:latin typeface="Arial" panose="020B0604020202020204" pitchFamily="34" charset="0"/>
                <a:ea typeface="Times New Roman" panose="02020603050405020304" pitchFamily="18" charset="0"/>
                <a:cs typeface="Latha" panose="020B0604020202020204" pitchFamily="34" charset="0"/>
              </a:rPr>
              <a:t>4</a:t>
            </a:r>
            <a:r>
              <a:rPr lang="en-IN" dirty="0">
                <a:latin typeface="Calibri" panose="020F0502020204030204" pitchFamily="34" charset="0"/>
                <a:ea typeface="Times New Roman" panose="02020603050405020304" pitchFamily="18" charset="0"/>
                <a:cs typeface="Latha" panose="020B0604020202020204" pitchFamily="34" charset="0"/>
              </a:rPr>
              <a:t>. </a:t>
            </a:r>
            <a:r>
              <a:rPr lang="en-US" sz="1800" dirty="0">
                <a:effectLst/>
                <a:latin typeface="Arial" panose="020B0604020202020204" pitchFamily="34" charset="0"/>
                <a:ea typeface="Times New Roman" panose="02020603050405020304" pitchFamily="18" charset="0"/>
                <a:cs typeface="Latha" panose="020B0604020202020204" pitchFamily="34" charset="0"/>
              </a:rPr>
              <a:t>The Supervisor can also make calls using the dial pad that is displayed in the screen.</a:t>
            </a:r>
            <a:endParaRPr lang="en-IN" dirty="0">
              <a:latin typeface="Calibri" panose="020F0502020204030204" pitchFamily="34" charset="0"/>
              <a:ea typeface="Times New Roman" panose="02020603050405020304" pitchFamily="18" charset="0"/>
              <a:cs typeface="Latha" panose="020B0604020202020204" pitchFamily="34" charset="0"/>
            </a:endParaRPr>
          </a:p>
          <a:p>
            <a:pPr>
              <a:lnSpc>
                <a:spcPct val="107000"/>
              </a:lnSpc>
              <a:spcAft>
                <a:spcPts val="800"/>
              </a:spcAft>
            </a:pPr>
            <a:r>
              <a:rPr lang="en-IN" sz="1800" dirty="0">
                <a:effectLst/>
                <a:latin typeface="Calibri" panose="020F0502020204030204" pitchFamily="34" charset="0"/>
                <a:ea typeface="Times New Roman" panose="02020603050405020304" pitchFamily="18" charset="0"/>
                <a:cs typeface="Latha" panose="020B0604020202020204" pitchFamily="34" charset="0"/>
              </a:rPr>
              <a:t>5. </a:t>
            </a:r>
            <a:r>
              <a:rPr lang="en-US" sz="1800" dirty="0">
                <a:effectLst/>
                <a:latin typeface="Arial" panose="020B0604020202020204" pitchFamily="34" charset="0"/>
                <a:ea typeface="Times New Roman" panose="02020603050405020304" pitchFamily="18" charset="0"/>
                <a:cs typeface="Latha" panose="020B0604020202020204" pitchFamily="34" charset="0"/>
              </a:rPr>
              <a:t>The supervisor will also have the option to select specific contacts from the pre-defined list and dial their number.</a:t>
            </a: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228600">
              <a:lnSpc>
                <a:spcPct val="107000"/>
              </a:lnSpc>
              <a:spcAft>
                <a:spcPts val="800"/>
              </a:spcAft>
            </a:pPr>
            <a:r>
              <a:rPr lang="en-US" b="0" i="0" dirty="0">
                <a:solidFill>
                  <a:srgbClr val="494949"/>
                </a:solidFill>
                <a:effectLst/>
                <a:latin typeface="Verlag"/>
              </a:rPr>
              <a:t>6. To Change the status of the agent Go to the Actions column and click the three dots on the appropriate agent. Select the desired action. The available actions will vary depending on the state of the agents. </a:t>
            </a:r>
            <a:endParaRPr lang="en-IN" dirty="0"/>
          </a:p>
          <a:p>
            <a:pPr marL="228600">
              <a:lnSpc>
                <a:spcPct val="107000"/>
              </a:lnSpc>
              <a:spcAft>
                <a:spcPts val="800"/>
              </a:spcAft>
            </a:pP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pic>
        <p:nvPicPr>
          <p:cNvPr id="6" name="Picture 2" descr="Team performance screen with agent actions pop-up">
            <a:extLst>
              <a:ext uri="{FF2B5EF4-FFF2-40B4-BE49-F238E27FC236}">
                <a16:creationId xmlns:a16="http://schemas.microsoft.com/office/drawing/2014/main" id="{8D735B10-3D91-4F4F-2C70-DB2540B14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12" y="3210541"/>
            <a:ext cx="9803363" cy="183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13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220506" y="107330"/>
            <a:ext cx="11397803" cy="771435"/>
          </a:xfrm>
          <a:prstGeom prst="rect">
            <a:avLst/>
          </a:prstGeom>
          <a:noFill/>
          <a:ln>
            <a:noFill/>
          </a:ln>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dirty="0">
                <a:solidFill>
                  <a:schemeClr val="tx2"/>
                </a:solidFill>
              </a:rPr>
              <a:t> </a:t>
            </a:r>
            <a:r>
              <a:rPr lang="ar-AE" dirty="0">
                <a:solidFill>
                  <a:schemeClr val="tx2"/>
                </a:solidFill>
              </a:rPr>
              <a:t>جدول أعمال</a:t>
            </a:r>
            <a:endParaRPr lang="en-US" dirty="0"/>
          </a:p>
        </p:txBody>
      </p:sp>
      <p:sp>
        <p:nvSpPr>
          <p:cNvPr id="4" name="Text Placeholder 3">
            <a:extLst>
              <a:ext uri="{FF2B5EF4-FFF2-40B4-BE49-F238E27FC236}">
                <a16:creationId xmlns:a16="http://schemas.microsoft.com/office/drawing/2014/main" id="{4D2093CA-7A23-6AC2-114C-3E8CDDAC2DA2}"/>
              </a:ext>
            </a:extLst>
          </p:cNvPr>
          <p:cNvSpPr>
            <a:spLocks noGrp="1"/>
          </p:cNvSpPr>
          <p:nvPr>
            <p:ph type="body" idx="1"/>
          </p:nvPr>
        </p:nvSpPr>
        <p:spPr>
          <a:xfrm>
            <a:off x="898850" y="1767006"/>
            <a:ext cx="10972800" cy="3323987"/>
          </a:xfrm>
        </p:spPr>
        <p:txBody>
          <a:bodyPr/>
          <a:lstStyle/>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IVR Flow   </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Finesse Agent Screens</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Finesse Supervisor Screens</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End user Configuration</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CUIC Reports</a:t>
            </a:r>
          </a:p>
          <a:p>
            <a:r>
              <a:rPr lang="en-IN" sz="3600" dirty="0">
                <a:solidFill>
                  <a:srgbClr val="002060"/>
                </a:solidFill>
                <a:latin typeface="+mj-lt"/>
                <a:cs typeface="Arial" panose="020B0604020202020204" pitchFamily="34" charset="0"/>
              </a:rPr>
              <a:t>	</a:t>
            </a:r>
          </a:p>
        </p:txBody>
      </p:sp>
    </p:spTree>
    <p:extLst>
      <p:ext uri="{BB962C8B-B14F-4D97-AF65-F5344CB8AC3E}">
        <p14:creationId xmlns:p14="http://schemas.microsoft.com/office/powerpoint/2010/main" val="170780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917488"/>
          </a:xfrm>
        </p:spPr>
        <p:txBody>
          <a:bodyPr/>
          <a:lstStyle/>
          <a:p>
            <a:r>
              <a:rPr lang="ar-AE" dirty="0">
                <a:solidFill>
                  <a:srgbClr val="1D3E65"/>
                </a:solidFill>
              </a:rPr>
              <a:t>مشرف</a:t>
            </a:r>
            <a:r>
              <a:rPr lang="en-IN" dirty="0">
                <a:solidFill>
                  <a:srgbClr val="1D3E65"/>
                </a:solidFill>
              </a:rPr>
              <a:t> – </a:t>
            </a:r>
            <a:r>
              <a:rPr lang="ar-AE" sz="4000" dirty="0">
                <a:solidFill>
                  <a:srgbClr val="3366FF"/>
                </a:solidFill>
              </a:rPr>
              <a:t>تاريخي</a:t>
            </a:r>
            <a:br>
              <a:rPr lang="en-US" sz="4000" dirty="0">
                <a:solidFill>
                  <a:srgbClr val="3366FF"/>
                </a:solidFill>
              </a:rPr>
            </a:br>
            <a:br>
              <a:rPr lang="en-IN" sz="4000" dirty="0">
                <a:solidFill>
                  <a:srgbClr val="3366FF"/>
                </a:solidFill>
              </a:rPr>
            </a:br>
            <a:br>
              <a:rPr lang="en-IN" sz="4000" dirty="0">
                <a:solidFill>
                  <a:srgbClr val="3366FF"/>
                </a:solidFill>
              </a:rPr>
            </a:b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50091" y="942143"/>
            <a:ext cx="9741684" cy="7478970"/>
          </a:xfrm>
        </p:spPr>
        <p:txBody>
          <a:bodyPr/>
          <a:lstStyle/>
          <a:p>
            <a:endParaRPr lang="en-US" b="0" i="0" dirty="0">
              <a:solidFill>
                <a:srgbClr val="494949"/>
              </a:solidFill>
              <a:effectLst/>
              <a:latin typeface="Verlag"/>
            </a:endParaRPr>
          </a:p>
          <a:p>
            <a:r>
              <a:rPr lang="en-US" b="0" i="0" dirty="0">
                <a:solidFill>
                  <a:srgbClr val="494949"/>
                </a:solidFill>
                <a:effectLst/>
                <a:latin typeface="Verlag"/>
              </a:rPr>
              <a:t>The My History screen has two parts: </a:t>
            </a:r>
          </a:p>
          <a:p>
            <a:r>
              <a:rPr lang="en-US" b="0" i="0" dirty="0">
                <a:solidFill>
                  <a:srgbClr val="494949"/>
                </a:solidFill>
                <a:effectLst/>
                <a:latin typeface="Verlag"/>
              </a:rPr>
              <a:t>Recent Call History [list all incoming and outgoing calls since midnight]</a:t>
            </a:r>
          </a:p>
          <a:p>
            <a:endParaRPr lang="en-US" dirty="0">
              <a:solidFill>
                <a:srgbClr val="494949"/>
              </a:solidFill>
              <a:latin typeface="Verlag"/>
            </a:endParaRPr>
          </a:p>
          <a:p>
            <a:endParaRPr lang="en-US" b="0" i="0" dirty="0">
              <a:solidFill>
                <a:srgbClr val="494949"/>
              </a:solidFill>
              <a:effectLst/>
              <a:latin typeface="Verlag"/>
            </a:endParaRPr>
          </a:p>
          <a:p>
            <a:r>
              <a:rPr lang="en-US" b="0" i="0" dirty="0">
                <a:solidFill>
                  <a:srgbClr val="494949"/>
                </a:solidFill>
                <a:effectLst/>
                <a:latin typeface="Verlag"/>
              </a:rPr>
              <a:t> </a:t>
            </a:r>
          </a:p>
          <a:p>
            <a:endParaRPr lang="en-US" dirty="0">
              <a:solidFill>
                <a:srgbClr val="494949"/>
              </a:solidFill>
              <a:latin typeface="Verlag"/>
            </a:endParaRPr>
          </a:p>
          <a:p>
            <a:endParaRPr lang="en-US" b="0" i="0" dirty="0">
              <a:solidFill>
                <a:srgbClr val="494949"/>
              </a:solidFill>
              <a:effectLst/>
              <a:latin typeface="Verlag"/>
            </a:endParaRPr>
          </a:p>
          <a:p>
            <a:endParaRPr lang="en-US" dirty="0">
              <a:solidFill>
                <a:srgbClr val="494949"/>
              </a:solidFill>
              <a:latin typeface="Verlag"/>
            </a:endParaRPr>
          </a:p>
          <a:p>
            <a:endParaRPr lang="en-US" b="0" i="0" dirty="0">
              <a:solidFill>
                <a:srgbClr val="494949"/>
              </a:solidFill>
              <a:effectLst/>
              <a:latin typeface="Verlag"/>
            </a:endParaRPr>
          </a:p>
          <a:p>
            <a:endParaRPr lang="en-US" dirty="0">
              <a:solidFill>
                <a:srgbClr val="494949"/>
              </a:solidFill>
              <a:latin typeface="Verlag"/>
            </a:endParaRPr>
          </a:p>
          <a:p>
            <a:r>
              <a:rPr lang="en-US" b="0" i="0" dirty="0">
                <a:solidFill>
                  <a:srgbClr val="494949"/>
                </a:solidFill>
                <a:effectLst/>
                <a:latin typeface="Verlag"/>
              </a:rPr>
              <a:t>Recent State History [The Recent State History will list all your state changes since midnight.]</a:t>
            </a: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pic>
        <p:nvPicPr>
          <p:cNvPr id="3074" name="Picture 2" descr="Recent Call History Screen">
            <a:extLst>
              <a:ext uri="{FF2B5EF4-FFF2-40B4-BE49-F238E27FC236}">
                <a16:creationId xmlns:a16="http://schemas.microsoft.com/office/drawing/2014/main" id="{CCBD573D-6B05-FDFC-E643-8635AC2F8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17" y="1956017"/>
            <a:ext cx="9881940" cy="1780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4" descr="Recent State History Screenshot">
            <a:extLst>
              <a:ext uri="{FF2B5EF4-FFF2-40B4-BE49-F238E27FC236}">
                <a16:creationId xmlns:a16="http://schemas.microsoft.com/office/drawing/2014/main" id="{C03F6AC2-A9C7-9072-E9A6-41A61432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45" y="4367640"/>
            <a:ext cx="9856212" cy="1548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مشرف</a:t>
            </a:r>
            <a:r>
              <a:rPr lang="en-IN" dirty="0">
                <a:solidFill>
                  <a:srgbClr val="1D3E65"/>
                </a:solidFill>
              </a:rPr>
              <a:t> – </a:t>
            </a:r>
            <a:r>
              <a:rPr lang="ar-AE" sz="3600" dirty="0">
                <a:solidFill>
                  <a:srgbClr val="3366FF"/>
                </a:solidFill>
              </a:rPr>
              <a:t>علامة تبويب بيانات قائمة الانتظار</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4562916"/>
          </a:xfrm>
        </p:spPr>
        <p:txBody>
          <a:bodyPr/>
          <a:lstStyle/>
          <a:p>
            <a:pPr lvl="0">
              <a:lnSpc>
                <a:spcPct val="107000"/>
              </a:lnSpc>
              <a:spcAft>
                <a:spcPts val="800"/>
              </a:spcAft>
            </a:pPr>
            <a:endParaRPr lang="en-US" dirty="0"/>
          </a:p>
          <a:p>
            <a:pPr lvl="0">
              <a:lnSpc>
                <a:spcPct val="107000"/>
              </a:lnSpc>
              <a:spcAft>
                <a:spcPts val="800"/>
              </a:spcAft>
            </a:pPr>
            <a:r>
              <a:rPr lang="en-US" b="0" i="0" dirty="0">
                <a:solidFill>
                  <a:srgbClr val="494949"/>
                </a:solidFill>
                <a:effectLst/>
                <a:latin typeface="Verlag"/>
              </a:rPr>
              <a:t>To get the voice CSQ Summary Report, click the </a:t>
            </a:r>
            <a:r>
              <a:rPr lang="en-US" b="1" i="0" dirty="0">
                <a:solidFill>
                  <a:srgbClr val="494949"/>
                </a:solidFill>
                <a:effectLst/>
                <a:latin typeface="Verlag"/>
              </a:rPr>
              <a:t>Queue Data</a:t>
            </a:r>
            <a:r>
              <a:rPr lang="en-US" b="0" i="0" dirty="0">
                <a:solidFill>
                  <a:srgbClr val="494949"/>
                </a:solidFill>
                <a:effectLst/>
                <a:latin typeface="Verlag"/>
              </a:rPr>
              <a:t> icon from the left navigation in Finesse. The report will show data from midnight on that day. </a:t>
            </a:r>
            <a:endParaRPr lang="en-US" dirty="0"/>
          </a:p>
          <a:p>
            <a:pPr lvl="0">
              <a:lnSpc>
                <a:spcPct val="107000"/>
              </a:lnSpc>
              <a:spcAft>
                <a:spcPts val="800"/>
              </a:spcAft>
            </a:pPr>
            <a:r>
              <a:rPr lang="en-US" dirty="0"/>
              <a:t>Supervisor can view the CSQ status Like </a:t>
            </a:r>
            <a:endParaRPr lang="en-IN" dirty="0"/>
          </a:p>
          <a:p>
            <a:pPr marL="285750" lvl="1" indent="-285750">
              <a:lnSpc>
                <a:spcPct val="107000"/>
              </a:lnSpc>
              <a:spcAft>
                <a:spcPts val="800"/>
              </a:spcAft>
              <a:buFont typeface="Arial" panose="020B0604020202020204" pitchFamily="34" charset="0"/>
              <a:buChar char="•"/>
            </a:pPr>
            <a:r>
              <a:rPr lang="en-US" dirty="0"/>
              <a:t>Call waiting in queue</a:t>
            </a:r>
            <a:endParaRPr lang="en-IN" dirty="0"/>
          </a:p>
          <a:p>
            <a:pPr marL="285750" lvl="1" indent="-285750">
              <a:lnSpc>
                <a:spcPct val="107000"/>
              </a:lnSpc>
              <a:spcAft>
                <a:spcPts val="800"/>
              </a:spcAft>
              <a:buFont typeface="Arial" panose="020B0604020202020204" pitchFamily="34" charset="0"/>
              <a:buChar char="•"/>
            </a:pPr>
            <a:r>
              <a:rPr lang="en-US" dirty="0"/>
              <a:t>Agent logged in to that CSQ</a:t>
            </a:r>
            <a:endParaRPr lang="en-IN" dirty="0"/>
          </a:p>
          <a:p>
            <a:pPr marL="285750" lvl="1" indent="-285750">
              <a:lnSpc>
                <a:spcPct val="107000"/>
              </a:lnSpc>
              <a:spcAft>
                <a:spcPts val="800"/>
              </a:spcAft>
              <a:buFont typeface="Arial" panose="020B0604020202020204" pitchFamily="34" charset="0"/>
              <a:buChar char="•"/>
            </a:pPr>
            <a:r>
              <a:rPr lang="en-US" dirty="0"/>
              <a:t>Agent status (Ready, not ready, Break)</a:t>
            </a:r>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IN" dirty="0"/>
          </a:p>
          <a:p>
            <a:endParaRPr lang="en-IN" dirty="0"/>
          </a:p>
        </p:txBody>
      </p:sp>
      <p:pic>
        <p:nvPicPr>
          <p:cNvPr id="8" name="Picture 7">
            <a:extLst>
              <a:ext uri="{FF2B5EF4-FFF2-40B4-BE49-F238E27FC236}">
                <a16:creationId xmlns:a16="http://schemas.microsoft.com/office/drawing/2014/main" id="{F923ECA8-ACA5-CAA8-600F-29CB8A697EDD}"/>
              </a:ext>
            </a:extLst>
          </p:cNvPr>
          <p:cNvPicPr>
            <a:picLocks noChangeAspect="1"/>
          </p:cNvPicPr>
          <p:nvPr/>
        </p:nvPicPr>
        <p:blipFill>
          <a:blip r:embed="rId2"/>
          <a:stretch>
            <a:fillRect/>
          </a:stretch>
        </p:blipFill>
        <p:spPr>
          <a:xfrm>
            <a:off x="1106455" y="4509135"/>
            <a:ext cx="9829800" cy="771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497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مشرف</a:t>
            </a:r>
            <a:r>
              <a:rPr lang="en-IN" dirty="0">
                <a:solidFill>
                  <a:srgbClr val="1D3E65"/>
                </a:solidFill>
              </a:rPr>
              <a:t>  - </a:t>
            </a:r>
            <a:r>
              <a:rPr lang="ar-AE" sz="3600" dirty="0">
                <a:solidFill>
                  <a:srgbClr val="3366FF"/>
                </a:solidFill>
              </a:rPr>
              <a:t>بيانات الفريق</a:t>
            </a:r>
            <a:endParaRPr lang="en-IN" dirty="0">
              <a:solidFill>
                <a:srgbClr val="3366FF"/>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830997"/>
          </a:xfrm>
        </p:spPr>
        <p:txBody>
          <a:bodyPr/>
          <a:lstStyle/>
          <a:p>
            <a:pPr algn="l"/>
            <a:r>
              <a:rPr lang="en-US" b="0" i="0" dirty="0">
                <a:solidFill>
                  <a:srgbClr val="494949"/>
                </a:solidFill>
                <a:effectLst/>
                <a:latin typeface="Verlag"/>
              </a:rPr>
              <a:t>To get to the Team Summary Report, click the </a:t>
            </a:r>
            <a:r>
              <a:rPr lang="en-US" b="1" i="0" dirty="0">
                <a:solidFill>
                  <a:srgbClr val="494949"/>
                </a:solidFill>
                <a:effectLst/>
                <a:latin typeface="Verlag"/>
              </a:rPr>
              <a:t>Team Data </a:t>
            </a:r>
            <a:r>
              <a:rPr lang="en-US" b="0" i="0" dirty="0">
                <a:solidFill>
                  <a:srgbClr val="494949"/>
                </a:solidFill>
                <a:effectLst/>
                <a:latin typeface="Verlag"/>
              </a:rPr>
              <a:t>icon from the left navigation in Finesse. </a:t>
            </a:r>
          </a:p>
          <a:p>
            <a:pPr algn="l"/>
            <a:endParaRPr lang="en-US" dirty="0">
              <a:solidFill>
                <a:srgbClr val="494949"/>
              </a:solidFill>
              <a:latin typeface="Verlag"/>
            </a:endParaRPr>
          </a:p>
          <a:p>
            <a:pPr algn="l"/>
            <a:r>
              <a:rPr lang="en-US" b="0" i="0" dirty="0">
                <a:solidFill>
                  <a:srgbClr val="494949"/>
                </a:solidFill>
                <a:effectLst/>
                <a:latin typeface="Verlag"/>
              </a:rPr>
              <a:t>The report will show data from midnight on that day. This is a real-time report that will refresh every few seconds.</a:t>
            </a:r>
          </a:p>
        </p:txBody>
      </p:sp>
      <p:pic>
        <p:nvPicPr>
          <p:cNvPr id="2050" name="Picture 2" descr="Team Summary Report">
            <a:extLst>
              <a:ext uri="{FF2B5EF4-FFF2-40B4-BE49-F238E27FC236}">
                <a16:creationId xmlns:a16="http://schemas.microsoft.com/office/drawing/2014/main" id="{1D571DD7-CAC6-FA33-6084-2D1463AD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0" y="3230820"/>
            <a:ext cx="10263809" cy="1218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26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21867"/>
            <a:ext cx="11276789" cy="3323987"/>
          </a:xfrm>
        </p:spPr>
        <p:txBody>
          <a:bodyPr/>
          <a:lstStyle/>
          <a:p>
            <a:r>
              <a:rPr lang="ar-AE" dirty="0">
                <a:solidFill>
                  <a:srgbClr val="1D3E65"/>
                </a:solidFill>
              </a:rPr>
              <a:t>رائع </a:t>
            </a:r>
            <a:r>
              <a:rPr lang="en-IN" dirty="0">
                <a:solidFill>
                  <a:srgbClr val="1D3E65"/>
                </a:solidFill>
              </a:rPr>
              <a:t>URL </a:t>
            </a:r>
            <a:r>
              <a:rPr lang="ar-AE" dirty="0">
                <a:solidFill>
                  <a:srgbClr val="1D3E65"/>
                </a:solidFill>
              </a:rPr>
              <a:t>عنوان</a:t>
            </a:r>
            <a:br>
              <a:rPr lang="en-IN" dirty="0">
                <a:solidFill>
                  <a:srgbClr val="1D3E65"/>
                </a:solidFill>
              </a:rPr>
            </a:br>
            <a:br>
              <a:rPr lang="en-IN" dirty="0">
                <a:solidFill>
                  <a:srgbClr val="1D3E65"/>
                </a:solidFill>
              </a:rPr>
            </a:br>
            <a:br>
              <a:rPr lang="en-IN" dirty="0">
                <a:solidFill>
                  <a:srgbClr val="1D3E65"/>
                </a:solidFill>
              </a:rPr>
            </a:b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68010"/>
            <a:ext cx="10972800" cy="2769989"/>
          </a:xfrm>
        </p:spPr>
        <p:txBody>
          <a:bodyPr/>
          <a:lstStyle/>
          <a:p>
            <a:r>
              <a:rPr lang="en-US" dirty="0"/>
              <a:t>URL Format- </a:t>
            </a:r>
            <a:r>
              <a:rPr lang="en-IN" dirty="0">
                <a:solidFill>
                  <a:srgbClr val="0000CC"/>
                </a:solidFill>
                <a:latin typeface="-apple-system"/>
              </a:rPr>
              <a:t>https://&lt;FQDN&gt;:&lt;PORT NUMBER&gt;/ desktop or cfadmin</a:t>
            </a:r>
          </a:p>
          <a:p>
            <a:pPr marL="285750" indent="-285750">
              <a:buFont typeface="Arial" panose="020B0604020202020204" pitchFamily="34" charset="0"/>
              <a:buChar char="•"/>
            </a:pPr>
            <a:endParaRPr lang="en-IN" dirty="0">
              <a:solidFill>
                <a:srgbClr val="3366FF"/>
              </a:solidFill>
              <a:latin typeface="-apple-system"/>
            </a:endParaRPr>
          </a:p>
          <a:p>
            <a:pPr marL="285750" indent="-285750">
              <a:buFont typeface="Arial" panose="020B0604020202020204" pitchFamily="34" charset="0"/>
              <a:buChar char="•"/>
            </a:pPr>
            <a:r>
              <a:rPr lang="en-IN" dirty="0"/>
              <a:t>Admin URL - </a:t>
            </a:r>
            <a:r>
              <a:rPr lang="en-US" sz="1800" u="sng" dirty="0">
                <a:solidFill>
                  <a:srgbClr val="954F72"/>
                </a:solidFill>
                <a:effectLst/>
                <a:latin typeface="Arial" panose="020B0604020202020204" pitchFamily="34" charset="0"/>
                <a:ea typeface="Times New Roman" panose="02020603050405020304" pitchFamily="18" charset="0"/>
                <a:cs typeface="Latha" panose="020B0604020202020204" pitchFamily="34" charset="0"/>
                <a:hlinkClick r:id="rId2" invalidUrl="https:///" tooltip="https://10.38.10.55:8445/cfadmin"/>
              </a:rPr>
              <a:t>https://</a:t>
            </a:r>
            <a:r>
              <a:rPr lang="en-US" u="sng" dirty="0">
                <a:solidFill>
                  <a:srgbClr val="954F72"/>
                </a:solidFill>
                <a:latin typeface="Arial" panose="020B0604020202020204" pitchFamily="34" charset="0"/>
                <a:ea typeface="Times New Roman" panose="02020603050405020304" pitchFamily="18" charset="0"/>
                <a:cs typeface="Latha" panose="020B0604020202020204" pitchFamily="34" charset="0"/>
              </a:rPr>
              <a:t>&lt;</a:t>
            </a:r>
            <a:r>
              <a:rPr lang="en-IN" b="0" i="0" u="none" strike="noStrike" dirty="0">
                <a:solidFill>
                  <a:srgbClr val="4F52B2"/>
                </a:solidFill>
                <a:effectLst/>
                <a:latin typeface="-apple-system"/>
                <a:hlinkClick r:id="rId2" tooltip="https://cognicxuccx.corp.cognicx.com:8445/desktop/container/?locale=en_us"/>
              </a:rPr>
              <a:t>cognicxuccx.corp.cognicx.com</a:t>
            </a:r>
            <a:r>
              <a:rPr lang="en-IN" b="0" i="0" u="none" strike="noStrike" dirty="0">
                <a:solidFill>
                  <a:srgbClr val="4F52B2"/>
                </a:solidFill>
                <a:effectLst/>
                <a:latin typeface="-apple-system"/>
              </a:rPr>
              <a:t>&gt;</a:t>
            </a:r>
            <a:r>
              <a:rPr lang="en-US" sz="1800" u="sng" dirty="0">
                <a:solidFill>
                  <a:srgbClr val="954F72"/>
                </a:solidFill>
                <a:effectLst/>
                <a:latin typeface="Arial" panose="020B0604020202020204" pitchFamily="34" charset="0"/>
                <a:ea typeface="Times New Roman" panose="02020603050405020304" pitchFamily="18" charset="0"/>
                <a:cs typeface="Latha" panose="020B0604020202020204" pitchFamily="34" charset="0"/>
                <a:hlinkClick r:id="rId2" tooltip="https://10.38.10.55:8445/cfadmin"/>
              </a:rPr>
              <a:t>:&lt;8445&gt;/cfadmin</a:t>
            </a:r>
            <a:endParaRPr lang="en-US" u="sng" dirty="0">
              <a:solidFill>
                <a:srgbClr val="954F72"/>
              </a:solidFill>
              <a:latin typeface="Arial" panose="020B0604020202020204" pitchFamily="34" charset="0"/>
              <a:cs typeface="Latha" panose="020B0604020202020204" pitchFamily="34" charset="0"/>
            </a:endParaRPr>
          </a:p>
          <a:p>
            <a:pPr marL="285750" indent="-285750">
              <a:buFont typeface="Arial" panose="020B0604020202020204" pitchFamily="34" charset="0"/>
              <a:buChar char="•"/>
            </a:pPr>
            <a:r>
              <a:rPr lang="en-US" dirty="0"/>
              <a:t>Desktop URL </a:t>
            </a:r>
            <a:r>
              <a:rPr lang="en-IN" dirty="0"/>
              <a:t>and Supervisor URL </a:t>
            </a:r>
            <a:r>
              <a:rPr lang="en-US" dirty="0"/>
              <a:t>- </a:t>
            </a:r>
            <a:r>
              <a:rPr lang="en-IN" b="0" i="0" u="none" strike="noStrike" dirty="0">
                <a:solidFill>
                  <a:srgbClr val="4F52B2"/>
                </a:solidFill>
                <a:effectLst/>
                <a:latin typeface="-apple-system"/>
                <a:hlinkClick r:id="rId2" tooltip="https://cognicxuccx.corp.cognicx.com:8445/desktop/container/?locale=en_us"/>
              </a:rPr>
              <a:t>https://&lt;cognicxuccx.corp.cognicx.com&gt;:&lt;8445&gt;/desktop</a:t>
            </a:r>
            <a:endParaRPr lang="en-IN" b="0" i="0" u="none" strike="noStrike" dirty="0">
              <a:solidFill>
                <a:srgbClr val="4F52B2"/>
              </a:solidFill>
              <a:effectLst/>
              <a:latin typeface="-apple-system"/>
            </a:endParaRPr>
          </a:p>
          <a:p>
            <a:endParaRPr lang="en-IN" b="0" i="0" u="none" strike="noStrike" dirty="0">
              <a:solidFill>
                <a:srgbClr val="4F52B2"/>
              </a:solidFill>
              <a:effectLst/>
              <a:latin typeface="-apple-system"/>
            </a:endParaRPr>
          </a:p>
          <a:p>
            <a:pPr marL="285750" indent="-285750">
              <a:buFont typeface="Arial" panose="020B0604020202020204" pitchFamily="34" charset="0"/>
              <a:buChar char="•"/>
            </a:pPr>
            <a:endParaRPr lang="en-IN" dirty="0">
              <a:solidFill>
                <a:srgbClr val="4F52B2"/>
              </a:solidFill>
              <a:latin typeface="-apple-system"/>
            </a:endParaRPr>
          </a:p>
          <a:p>
            <a:r>
              <a:rPr lang="en-IN" b="1" dirty="0">
                <a:solidFill>
                  <a:srgbClr val="4F52B2"/>
                </a:solidFill>
                <a:latin typeface="-apple-system"/>
              </a:rPr>
              <a:t>Note:</a:t>
            </a:r>
          </a:p>
          <a:p>
            <a:pPr marL="742950" lvl="1" indent="-285750">
              <a:buFont typeface="Arial" panose="020B0604020202020204" pitchFamily="34" charset="0"/>
              <a:buChar char="•"/>
            </a:pPr>
            <a:r>
              <a:rPr lang="en-IN" dirty="0">
                <a:solidFill>
                  <a:srgbClr val="4F52B2"/>
                </a:solidFill>
                <a:latin typeface="-apple-system"/>
              </a:rPr>
              <a:t>Above are sample URLS[ FQDN name should be replaced with actual UCCX server FQDN (hostname + Domain name)]</a:t>
            </a:r>
          </a:p>
          <a:p>
            <a:pPr marL="742950" lvl="1" indent="-285750">
              <a:buFont typeface="Arial" panose="020B0604020202020204" pitchFamily="34" charset="0"/>
              <a:buChar char="•"/>
            </a:pPr>
            <a:r>
              <a:rPr lang="en-IN" dirty="0">
                <a:solidFill>
                  <a:srgbClr val="4F52B2"/>
                </a:solidFill>
                <a:latin typeface="-apple-system"/>
              </a:rPr>
              <a:t>Agent and supervisor can login to Desktop by providing their credentials.</a:t>
            </a:r>
            <a:endParaRPr lang="en-IN" dirty="0"/>
          </a:p>
        </p:txBody>
      </p:sp>
    </p:spTree>
    <p:extLst>
      <p:ext uri="{BB962C8B-B14F-4D97-AF65-F5344CB8AC3E}">
        <p14:creationId xmlns:p14="http://schemas.microsoft.com/office/powerpoint/2010/main" val="183320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842247"/>
            <a:ext cx="8966717" cy="1317812"/>
          </a:xfrm>
        </p:spPr>
        <p:txBody>
          <a:bodyPr/>
          <a:lstStyle/>
          <a:p>
            <a:r>
              <a:rPr lang="en-IN" sz="8000" dirty="0">
                <a:solidFill>
                  <a:srgbClr val="1D3E65"/>
                </a:solidFill>
                <a:latin typeface="+mj-lt"/>
              </a:rPr>
              <a:t> </a:t>
            </a:r>
            <a:r>
              <a:rPr lang="ar-AE" sz="8000" dirty="0">
                <a:solidFill>
                  <a:srgbClr val="1D3E65"/>
                </a:solidFill>
                <a:latin typeface="+mj-lt"/>
              </a:rPr>
              <a:t>تكوين المستخدم النهائي</a:t>
            </a:r>
            <a:endParaRPr lang="en-IN" sz="4800" dirty="0">
              <a:latin typeface="+mj-lt"/>
            </a:endParaRPr>
          </a:p>
        </p:txBody>
      </p:sp>
    </p:spTree>
    <p:extLst>
      <p:ext uri="{BB962C8B-B14F-4D97-AF65-F5344CB8AC3E}">
        <p14:creationId xmlns:p14="http://schemas.microsoft.com/office/powerpoint/2010/main" val="1046723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4154984"/>
          </a:xfrm>
        </p:spPr>
        <p:txBody>
          <a:bodyPr/>
          <a:lstStyle/>
          <a:p>
            <a:pPr marL="285750" indent="-285750">
              <a:buFont typeface="Arial" panose="020B0604020202020204" pitchFamily="34" charset="0"/>
              <a:buChar char="•"/>
            </a:pPr>
            <a:r>
              <a:rPr lang="en-AE" sz="3600" b="1" dirty="0">
                <a:solidFill>
                  <a:srgbClr val="1D3E65"/>
                </a:solidFill>
                <a:latin typeface="Calibri"/>
                <a:ea typeface="+mj-ea"/>
                <a:cs typeface="Calibri"/>
              </a:rPr>
              <a:t>Configurations in CUCM</a:t>
            </a:r>
          </a:p>
          <a:p>
            <a:pPr marL="1200150" lvl="1" indent="-742950">
              <a:buAutoNum type="arabicPeriod"/>
            </a:pPr>
            <a:r>
              <a:rPr lang="en-AE" sz="3600" dirty="0">
                <a:solidFill>
                  <a:srgbClr val="1D3E65"/>
                </a:solidFill>
                <a:latin typeface="Calibri"/>
                <a:ea typeface="+mj-ea"/>
                <a:cs typeface="Calibri"/>
              </a:rPr>
              <a:t>Phone configuration</a:t>
            </a:r>
          </a:p>
          <a:p>
            <a:pPr marL="1200150" lvl="1" indent="-742950">
              <a:buAutoNum type="arabicPeriod"/>
            </a:pPr>
            <a:r>
              <a:rPr lang="en-AE" sz="3600" dirty="0">
                <a:solidFill>
                  <a:srgbClr val="1D3E65"/>
                </a:solidFill>
                <a:latin typeface="Calibri"/>
                <a:ea typeface="+mj-ea"/>
                <a:cs typeface="Calibri"/>
              </a:rPr>
              <a:t>End user configuration</a:t>
            </a:r>
          </a:p>
          <a:p>
            <a:pPr lvl="1"/>
            <a:endParaRPr lang="en-AE" sz="3600" dirty="0">
              <a:solidFill>
                <a:srgbClr val="1D3E65"/>
              </a:solidFill>
              <a:latin typeface="Calibri"/>
              <a:ea typeface="+mj-ea"/>
              <a:cs typeface="Calibri"/>
            </a:endParaRPr>
          </a:p>
          <a:p>
            <a:pPr marL="285750" indent="-285750">
              <a:buFont typeface="Arial" panose="020B0604020202020204" pitchFamily="34" charset="0"/>
              <a:buChar char="•"/>
            </a:pPr>
            <a:r>
              <a:rPr lang="en-AE" sz="3600" b="1" dirty="0">
                <a:solidFill>
                  <a:srgbClr val="1D3E65"/>
                </a:solidFill>
                <a:latin typeface="Calibri"/>
                <a:ea typeface="+mj-ea"/>
                <a:cs typeface="Calibri"/>
              </a:rPr>
              <a:t>Configuration in UCCX</a:t>
            </a:r>
          </a:p>
          <a:p>
            <a:pPr lvl="1"/>
            <a:r>
              <a:rPr lang="en-AE" sz="3600" dirty="0">
                <a:solidFill>
                  <a:srgbClr val="1D3E65"/>
                </a:solidFill>
                <a:latin typeface="Calibri"/>
                <a:ea typeface="+mj-ea"/>
                <a:cs typeface="Calibri"/>
              </a:rPr>
              <a:t>3. Skill configuration</a:t>
            </a:r>
          </a:p>
          <a:p>
            <a:pPr lvl="1"/>
            <a:r>
              <a:rPr lang="en-AE" sz="3600" dirty="0">
                <a:solidFill>
                  <a:srgbClr val="1D3E65"/>
                </a:solidFill>
                <a:latin typeface="Calibri"/>
                <a:ea typeface="+mj-ea"/>
                <a:cs typeface="Calibri"/>
              </a:rPr>
              <a:t>4. CSQ configuration</a:t>
            </a:r>
          </a:p>
          <a:p>
            <a:endParaRPr lang="en-AE" dirty="0"/>
          </a:p>
        </p:txBody>
      </p:sp>
      <p:sp>
        <p:nvSpPr>
          <p:cNvPr id="4" name="Title 3">
            <a:extLst>
              <a:ext uri="{FF2B5EF4-FFF2-40B4-BE49-F238E27FC236}">
                <a16:creationId xmlns:a16="http://schemas.microsoft.com/office/drawing/2014/main" id="{E0CA2770-4E89-6F29-1D9A-98BF95C7E5DB}"/>
              </a:ext>
            </a:extLst>
          </p:cNvPr>
          <p:cNvSpPr>
            <a:spLocks noGrp="1"/>
          </p:cNvSpPr>
          <p:nvPr>
            <p:ph type="title"/>
          </p:nvPr>
        </p:nvSpPr>
        <p:spPr>
          <a:xfrm>
            <a:off x="457605" y="407800"/>
            <a:ext cx="11276789" cy="677108"/>
          </a:xfrm>
        </p:spPr>
        <p:txBody>
          <a:bodyPr/>
          <a:lstStyle/>
          <a:p>
            <a:r>
              <a:rPr lang="en-IN" sz="4400" dirty="0">
                <a:solidFill>
                  <a:srgbClr val="1D3E65"/>
                </a:solidFill>
              </a:rPr>
              <a:t> </a:t>
            </a:r>
            <a:r>
              <a:rPr lang="ar-AE" sz="4400" dirty="0">
                <a:solidFill>
                  <a:srgbClr val="1D3E65"/>
                </a:solidFill>
              </a:rPr>
              <a:t>تكوين المستخدم النهائي</a:t>
            </a:r>
            <a:endParaRPr lang="en-IN" sz="4400" dirty="0">
              <a:solidFill>
                <a:srgbClr val="1D3E65"/>
              </a:solidFill>
            </a:endParaRPr>
          </a:p>
        </p:txBody>
      </p:sp>
    </p:spTree>
    <p:extLst>
      <p:ext uri="{BB962C8B-B14F-4D97-AF65-F5344CB8AC3E}">
        <p14:creationId xmlns:p14="http://schemas.microsoft.com/office/powerpoint/2010/main" val="639957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2178423"/>
            <a:ext cx="8966717" cy="981635"/>
          </a:xfrm>
        </p:spPr>
        <p:txBody>
          <a:bodyPr/>
          <a:lstStyle/>
          <a:p>
            <a:r>
              <a:rPr lang="en-IN" sz="6000" dirty="0">
                <a:solidFill>
                  <a:srgbClr val="1D3E65"/>
                </a:solidFill>
                <a:latin typeface="+mj-lt"/>
              </a:rPr>
              <a:t>CUCM </a:t>
            </a:r>
            <a:r>
              <a:rPr lang="ar-AE" sz="6000" dirty="0">
                <a:solidFill>
                  <a:srgbClr val="1D3E65"/>
                </a:solidFill>
                <a:latin typeface="+mj-lt"/>
              </a:rPr>
              <a:t>تكوين المستخدم النهائي -</a:t>
            </a:r>
            <a:endParaRPr lang="en-IN" sz="3600" dirty="0">
              <a:latin typeface="+mj-lt"/>
            </a:endParaRPr>
          </a:p>
        </p:txBody>
      </p:sp>
    </p:spTree>
    <p:extLst>
      <p:ext uri="{BB962C8B-B14F-4D97-AF65-F5344CB8AC3E}">
        <p14:creationId xmlns:p14="http://schemas.microsoft.com/office/powerpoint/2010/main" val="56451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تسجيل الهاتف وإنشاء المستخدم النهائي</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256160"/>
            <a:ext cx="8341567" cy="646331"/>
          </a:xfrm>
          <a:prstGeom prst="rect">
            <a:avLst/>
          </a:prstGeom>
          <a:noFill/>
        </p:spPr>
        <p:txBody>
          <a:bodyPr wrap="square">
            <a:spAutoFit/>
          </a:bodyPr>
          <a:lstStyle/>
          <a:p>
            <a:pPr marL="285750" indent="-285750">
              <a:buFont typeface="Arial" panose="020B0604020202020204" pitchFamily="34" charset="0"/>
              <a:buChar char="•"/>
            </a:pPr>
            <a:r>
              <a:rPr lang="en-US" dirty="0"/>
              <a:t>Login to CUCM</a:t>
            </a:r>
          </a:p>
          <a:p>
            <a:pPr marL="285750" indent="-285750">
              <a:buFont typeface="Arial" panose="020B0604020202020204" pitchFamily="34" charset="0"/>
              <a:buChar char="•"/>
            </a:pPr>
            <a:r>
              <a:rPr lang="en-US" dirty="0"/>
              <a:t>Go to Device</a:t>
            </a:r>
            <a:r>
              <a:rPr lang="en-US" dirty="0">
                <a:sym typeface="Wingdings" panose="05000000000000000000" pitchFamily="2" charset="2"/>
              </a:rPr>
              <a:t> Phone</a:t>
            </a:r>
            <a:endParaRPr lang="en-IN" dirty="0"/>
          </a:p>
        </p:txBody>
      </p:sp>
      <p:pic>
        <p:nvPicPr>
          <p:cNvPr id="6" name="Picture 5">
            <a:extLst>
              <a:ext uri="{FF2B5EF4-FFF2-40B4-BE49-F238E27FC236}">
                <a16:creationId xmlns:a16="http://schemas.microsoft.com/office/drawing/2014/main" id="{528CFD0E-7594-EDBA-4CAF-2A4C33821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5" y="2016213"/>
            <a:ext cx="8133185" cy="2386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D6AF243-3081-A1C0-D780-8BC8BFC76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068" y="4897668"/>
            <a:ext cx="8249818" cy="1427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C9E74848-3DAC-6FA9-F35B-99FF9C5CF1D6}"/>
              </a:ext>
            </a:extLst>
          </p:cNvPr>
          <p:cNvSpPr txBox="1"/>
          <p:nvPr/>
        </p:nvSpPr>
        <p:spPr>
          <a:xfrm>
            <a:off x="1747934" y="4251337"/>
            <a:ext cx="8341567" cy="64633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Add New</a:t>
            </a:r>
            <a:endParaRPr lang="en-IN" dirty="0"/>
          </a:p>
        </p:txBody>
      </p:sp>
    </p:spTree>
    <p:extLst>
      <p:ext uri="{BB962C8B-B14F-4D97-AF65-F5344CB8AC3E}">
        <p14:creationId xmlns:p14="http://schemas.microsoft.com/office/powerpoint/2010/main" val="421531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تكوين الهاتف - إضافة هاتف جديد</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256160"/>
            <a:ext cx="8341567" cy="646331"/>
          </a:xfrm>
          <a:prstGeom prst="rect">
            <a:avLst/>
          </a:prstGeom>
          <a:noFill/>
        </p:spPr>
        <p:txBody>
          <a:bodyPr wrap="square">
            <a:spAutoFit/>
          </a:bodyPr>
          <a:lstStyle/>
          <a:p>
            <a:pPr marL="285750" indent="-285750">
              <a:buFont typeface="Arial" panose="020B0604020202020204" pitchFamily="34" charset="0"/>
              <a:buChar char="•"/>
            </a:pPr>
            <a:r>
              <a:rPr lang="en-US" dirty="0"/>
              <a:t>Choose phone type and Protocol based on IP Phone</a:t>
            </a:r>
          </a:p>
          <a:p>
            <a:pPr marL="285750" indent="-285750">
              <a:buFont typeface="Arial" panose="020B0604020202020204" pitchFamily="34" charset="0"/>
              <a:buChar char="•"/>
            </a:pPr>
            <a:endParaRPr lang="en-IN" dirty="0"/>
          </a:p>
        </p:txBody>
      </p:sp>
      <p:sp>
        <p:nvSpPr>
          <p:cNvPr id="11" name="TextBox 10">
            <a:extLst>
              <a:ext uri="{FF2B5EF4-FFF2-40B4-BE49-F238E27FC236}">
                <a16:creationId xmlns:a16="http://schemas.microsoft.com/office/drawing/2014/main" id="{C9E74848-3DAC-6FA9-F35B-99FF9C5CF1D6}"/>
              </a:ext>
            </a:extLst>
          </p:cNvPr>
          <p:cNvSpPr txBox="1"/>
          <p:nvPr/>
        </p:nvSpPr>
        <p:spPr>
          <a:xfrm>
            <a:off x="1747934" y="4251337"/>
            <a:ext cx="8341567" cy="64633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A8EA64EC-F408-6462-FC9D-50E1BCC44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399" y="1707331"/>
            <a:ext cx="8397551" cy="2829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2E0D3E32-F948-DE60-2C26-30E53C7A8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993" y="4666788"/>
            <a:ext cx="8453536" cy="1654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8131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تكوين الهاتف</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073280"/>
            <a:ext cx="8341567" cy="254646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US" dirty="0">
                <a:sym typeface="Wingdings" panose="05000000000000000000" pitchFamily="2" charset="2"/>
              </a:rPr>
              <a:t>Following parameters are mandatory</a:t>
            </a:r>
          </a:p>
          <a:p>
            <a:pPr marL="800100" lvl="1" indent="-342900">
              <a:lnSpc>
                <a:spcPct val="107000"/>
              </a:lnSpc>
              <a:buFont typeface="Symbol" panose="05050102010706020507" pitchFamily="18" charset="2"/>
              <a:buChar char=""/>
            </a:pPr>
            <a:r>
              <a:rPr lang="en-US" dirty="0">
                <a:sym typeface="Wingdings" panose="05000000000000000000" pitchFamily="2" charset="2"/>
              </a:rPr>
              <a:t>Phone </a:t>
            </a:r>
            <a:r>
              <a:rPr lang="en-US" dirty="0">
                <a:effectLst/>
                <a:latin typeface="Calibri" panose="020F0502020204030204" pitchFamily="34" charset="0"/>
                <a:ea typeface="Calibri" panose="020F0502020204030204" pitchFamily="34" charset="0"/>
                <a:cs typeface="Times New Roman" panose="02020603050405020304" pitchFamily="18" charset="0"/>
              </a:rPr>
              <a:t>Device pool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Phone button template</a:t>
            </a: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Common phone profile</a:t>
            </a:r>
          </a:p>
          <a:p>
            <a:pPr marL="800100" lvl="1" indent="-342900">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Device Security profile</a:t>
            </a:r>
          </a:p>
          <a:p>
            <a:pPr lvl="1">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Note: </a:t>
            </a:r>
            <a:r>
              <a:rPr lang="en-US" dirty="0">
                <a:latin typeface="Calibri" panose="020F0502020204030204" pitchFamily="34" charset="0"/>
                <a:ea typeface="Calibri" panose="020F0502020204030204" pitchFamily="34" charset="0"/>
                <a:cs typeface="Times New Roman" panose="02020603050405020304" pitchFamily="18" charset="0"/>
              </a:rPr>
              <a:t>Choose Anonymous as Owner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grpSp>
        <p:nvGrpSpPr>
          <p:cNvPr id="3" name="Group 2">
            <a:extLst>
              <a:ext uri="{FF2B5EF4-FFF2-40B4-BE49-F238E27FC236}">
                <a16:creationId xmlns:a16="http://schemas.microsoft.com/office/drawing/2014/main" id="{1AF7AF05-DF3E-2332-63A2-A59F972F4F03}"/>
              </a:ext>
            </a:extLst>
          </p:cNvPr>
          <p:cNvGrpSpPr/>
          <p:nvPr/>
        </p:nvGrpSpPr>
        <p:grpSpPr>
          <a:xfrm>
            <a:off x="1312039" y="3029245"/>
            <a:ext cx="7668208" cy="3419861"/>
            <a:chOff x="1212979" y="2965062"/>
            <a:chExt cx="7668208" cy="3419861"/>
          </a:xfrm>
        </p:grpSpPr>
        <p:pic>
          <p:nvPicPr>
            <p:cNvPr id="12" name="Picture 11">
              <a:extLst>
                <a:ext uri="{FF2B5EF4-FFF2-40B4-BE49-F238E27FC236}">
                  <a16:creationId xmlns:a16="http://schemas.microsoft.com/office/drawing/2014/main" id="{AFFE2FC6-D793-6EE8-53E1-86A23F9F7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79" y="2965062"/>
              <a:ext cx="7668208" cy="3419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EF2FD277-FF5F-582D-2BE5-8886FEC4226B}"/>
                </a:ext>
              </a:extLst>
            </p:cNvPr>
            <p:cNvSpPr/>
            <p:nvPr/>
          </p:nvSpPr>
          <p:spPr>
            <a:xfrm>
              <a:off x="1333500" y="4090846"/>
              <a:ext cx="1455420" cy="259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26B69246-6034-7553-A84E-61F6FA85C0A6}"/>
                </a:ext>
              </a:extLst>
            </p:cNvPr>
            <p:cNvSpPr/>
            <p:nvPr/>
          </p:nvSpPr>
          <p:spPr>
            <a:xfrm>
              <a:off x="1325880" y="3902897"/>
              <a:ext cx="1455420" cy="114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4293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3334870" y="1842248"/>
            <a:ext cx="4966355" cy="2400657"/>
          </a:xfrm>
        </p:spPr>
        <p:txBody>
          <a:bodyPr/>
          <a:lstStyle/>
          <a:p>
            <a:r>
              <a:rPr lang="en-IN" sz="9600" dirty="0">
                <a:solidFill>
                  <a:srgbClr val="1D3E65"/>
                </a:solidFill>
              </a:rPr>
              <a:t>IVR </a:t>
            </a:r>
            <a:r>
              <a:rPr lang="ar-AE" sz="9600" dirty="0">
                <a:solidFill>
                  <a:srgbClr val="1D3E65"/>
                </a:solidFill>
              </a:rPr>
              <a:t>تدفق</a:t>
            </a:r>
            <a:endParaRPr lang="en-IN" sz="6000" dirty="0"/>
          </a:p>
          <a:p>
            <a:endParaRPr lang="en-IN" sz="6000" dirty="0">
              <a:latin typeface="+mj-lt"/>
            </a:endParaRPr>
          </a:p>
        </p:txBody>
      </p:sp>
    </p:spTree>
    <p:extLst>
      <p:ext uri="{BB962C8B-B14F-4D97-AF65-F5344CB8AC3E}">
        <p14:creationId xmlns:p14="http://schemas.microsoft.com/office/powerpoint/2010/main" val="319060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US" sz="4400" dirty="0">
                <a:solidFill>
                  <a:srgbClr val="1D3E65"/>
                </a:solidFill>
              </a:rPr>
              <a:t>    </a:t>
            </a:r>
            <a:r>
              <a:rPr lang="ar-AE" sz="4400" dirty="0">
                <a:solidFill>
                  <a:srgbClr val="1D3E65"/>
                </a:solidFill>
              </a:rPr>
              <a:t>تكوين الهاتف</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D3AC27E7-1C34-661C-1252-5C9676C6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691641"/>
            <a:ext cx="7613935" cy="3802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CC4B1C6F-3FC9-6AC9-FFA4-36FFF09E39EB}"/>
              </a:ext>
            </a:extLst>
          </p:cNvPr>
          <p:cNvSpPr/>
          <p:nvPr/>
        </p:nvSpPr>
        <p:spPr>
          <a:xfrm>
            <a:off x="1188720" y="4771005"/>
            <a:ext cx="1455420" cy="192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9981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تكوين الهاتف</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256646"/>
            <a:ext cx="10972800" cy="283219"/>
          </a:xfrm>
        </p:spPr>
        <p:txBody>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on Save and Apply config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7A410D5-6C62-6734-DF59-0AFFD44B1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7" y="1835797"/>
            <a:ext cx="5943600" cy="4384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5767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تكوين الهاتف</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8" name="Picture 7">
            <a:extLst>
              <a:ext uri="{FF2B5EF4-FFF2-40B4-BE49-F238E27FC236}">
                <a16:creationId xmlns:a16="http://schemas.microsoft.com/office/drawing/2014/main" id="{75AEF2FD-C0EC-83D3-BBBD-8DD220E2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73" y="2322512"/>
            <a:ext cx="5943600" cy="2212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7566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379675" y="407800"/>
            <a:ext cx="11354720" cy="677108"/>
          </a:xfrm>
        </p:spPr>
        <p:txBody>
          <a:bodyPr/>
          <a:lstStyle/>
          <a:p>
            <a:r>
              <a:rPr lang="en-IN" sz="4400" dirty="0">
                <a:solidFill>
                  <a:srgbClr val="1D3E65"/>
                </a:solidFill>
              </a:rPr>
              <a:t> </a:t>
            </a:r>
            <a:r>
              <a:rPr lang="ar-AE" sz="4400" dirty="0">
                <a:solidFill>
                  <a:srgbClr val="1D3E65"/>
                </a:solidFill>
              </a:rPr>
              <a:t>إضافة رقم الدليل</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DE89533A-31EE-E83F-4C92-1B5ACA9DA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74" y="1818337"/>
            <a:ext cx="5943600" cy="2763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FFE9DBE-2A63-9F28-01AB-BD8D0F5F4705}"/>
              </a:ext>
            </a:extLst>
          </p:cNvPr>
          <p:cNvSpPr/>
          <p:nvPr/>
        </p:nvSpPr>
        <p:spPr>
          <a:xfrm>
            <a:off x="609599" y="2719980"/>
            <a:ext cx="1455420" cy="192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 Placeholder 4">
            <a:extLst>
              <a:ext uri="{FF2B5EF4-FFF2-40B4-BE49-F238E27FC236}">
                <a16:creationId xmlns:a16="http://schemas.microsoft.com/office/drawing/2014/main" id="{BCEA52EF-8E9C-DECD-F1E5-8BF9D870912C}"/>
              </a:ext>
            </a:extLst>
          </p:cNvPr>
          <p:cNvSpPr txBox="1">
            <a:spLocks/>
          </p:cNvSpPr>
          <p:nvPr/>
        </p:nvSpPr>
        <p:spPr>
          <a:xfrm>
            <a:off x="609599" y="1256646"/>
            <a:ext cx="10972800" cy="283219"/>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a:lnSpc>
                <a:spcPct val="107000"/>
              </a:lnSpc>
              <a:spcAft>
                <a:spcPts val="800"/>
              </a:spcAft>
            </a:pP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Click on ‘Add a new DN’</a:t>
            </a:r>
            <a:endParaRPr lang="en-IN"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332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رقم الدليل</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7" name="Picture 6">
            <a:extLst>
              <a:ext uri="{FF2B5EF4-FFF2-40B4-BE49-F238E27FC236}">
                <a16:creationId xmlns:a16="http://schemas.microsoft.com/office/drawing/2014/main" id="{CDFAB86D-4638-C29A-31BE-22FC1B138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820" y="1805225"/>
            <a:ext cx="5943600" cy="3473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285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رقم الدليل</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8" name="Picture 7">
            <a:extLst>
              <a:ext uri="{FF2B5EF4-FFF2-40B4-BE49-F238E27FC236}">
                <a16:creationId xmlns:a16="http://schemas.microsoft.com/office/drawing/2014/main" id="{6A73D2B6-16AC-B1C5-0FDF-07F768C9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41" y="1579325"/>
            <a:ext cx="5943600" cy="4663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0427B0DF-51D1-ADC0-6AD0-E0FC231E5BCD}"/>
              </a:ext>
            </a:extLst>
          </p:cNvPr>
          <p:cNvSpPr txBox="1"/>
          <p:nvPr/>
        </p:nvSpPr>
        <p:spPr>
          <a:xfrm>
            <a:off x="1315616" y="936562"/>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save once enter the directory number and display 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5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المستخدم النهائي</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15616" y="3054612"/>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Add New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F7B712C-E5CE-6DF8-9F1D-307D5222F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76" y="1711603"/>
            <a:ext cx="7596673" cy="1141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9D08A6D-FE87-9280-37E7-756B65828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877" y="3781345"/>
            <a:ext cx="7596672" cy="1497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 Placeholder 4">
            <a:extLst>
              <a:ext uri="{FF2B5EF4-FFF2-40B4-BE49-F238E27FC236}">
                <a16:creationId xmlns:a16="http://schemas.microsoft.com/office/drawing/2014/main" id="{919F4A29-A687-E566-D8EC-7A07DF2023C1}"/>
              </a:ext>
            </a:extLst>
          </p:cNvPr>
          <p:cNvSpPr txBox="1">
            <a:spLocks/>
          </p:cNvSpPr>
          <p:nvPr/>
        </p:nvSpPr>
        <p:spPr>
          <a:xfrm>
            <a:off x="609599" y="1256646"/>
            <a:ext cx="10972800" cy="283219"/>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a:lnSpc>
                <a:spcPct val="107000"/>
              </a:lnSpc>
              <a:spcAft>
                <a:spcPts val="800"/>
              </a:spcAft>
            </a:pP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 User Management </a:t>
            </a: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End user</a:t>
            </a:r>
            <a:endParaRPr lang="en-IN"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454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5284289" cy="677108"/>
          </a:xfrm>
        </p:spPr>
        <p:txBody>
          <a:bodyPr/>
          <a:lstStyle/>
          <a:p>
            <a:r>
              <a:rPr lang="ar-AE" sz="4400" dirty="0">
                <a:solidFill>
                  <a:srgbClr val="1D3E65"/>
                </a:solidFill>
              </a:rPr>
              <a:t>إضافة المستخدم النهائي</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1928477"/>
          </a:xfrm>
          <a:prstGeom prst="rect">
            <a:avLst/>
          </a:prstGeom>
          <a:noFill/>
        </p:spPr>
        <p:txBody>
          <a:bodyPr wrap="square">
            <a:spAutoFit/>
          </a:bodyPr>
          <a:lstStyle/>
          <a:p>
            <a:pPr lvl="0">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Enter below Details</a:t>
            </a: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User 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Name: first and last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Click save button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F132650-9C9B-9882-9450-AE7789CA3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439" y="1144340"/>
            <a:ext cx="5943600" cy="4543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335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المستخدم النهائي - اقتران الجهاز</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Device Association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ECC4B6F-6AFD-9201-9B6D-03FF070A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293" y="1496611"/>
            <a:ext cx="5943600" cy="3134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A99E0EA-FCAB-E93F-C8DF-9269BD08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93" y="5049241"/>
            <a:ext cx="5943600" cy="124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799575B-873A-4D62-79F1-1BF39E8EF5D4}"/>
              </a:ext>
            </a:extLst>
          </p:cNvPr>
          <p:cNvSpPr txBox="1"/>
          <p:nvPr/>
        </p:nvSpPr>
        <p:spPr>
          <a:xfrm>
            <a:off x="1278294" y="4585950"/>
            <a:ext cx="9625304"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Select Device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14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مستخدم نهائي - مجموعة التحكم في المكالمات</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Call Control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5B4AC3B-EEBB-3020-8152-0DE139CD5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735494"/>
            <a:ext cx="7658878" cy="4477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085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الرقم المجاني</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3123932"/>
          </a:xfrm>
        </p:spPr>
        <p:txBody>
          <a:bodyPr/>
          <a:lstStyle/>
          <a:p>
            <a:pPr marL="285750" algn="just">
              <a:lnSpc>
                <a:spcPct val="150000"/>
              </a:lnSpc>
              <a:spcBef>
                <a:spcPts val="600"/>
              </a:spcBef>
              <a:spcAft>
                <a:spcPts val="600"/>
              </a:spcAft>
            </a:pPr>
            <a:r>
              <a:rPr lang="en-US" sz="2000" dirty="0">
                <a:solidFill>
                  <a:srgbClr val="002060"/>
                </a:solidFill>
                <a:effectLst/>
                <a:latin typeface="+mj-lt"/>
                <a:ea typeface="Times New Roman" panose="02020603050405020304" pitchFamily="18" charset="0"/>
                <a:cs typeface="Arial" panose="020B0604020202020204" pitchFamily="34" charset="0"/>
              </a:rPr>
              <a:t>The toll-free numbers provided are</a:t>
            </a:r>
            <a:endParaRPr lang="en-IN" sz="2000" dirty="0">
              <a:effectLst/>
              <a:latin typeface="+mj-lt"/>
              <a:ea typeface="Times New Roman" panose="02020603050405020304" pitchFamily="18" charset="0"/>
              <a:cs typeface="Times New Roman" panose="02020603050405020304" pitchFamily="18" charset="0"/>
            </a:endParaRPr>
          </a:p>
          <a:p>
            <a:pPr marL="800100" lvl="1" indent="-342900" algn="just">
              <a:lnSpc>
                <a:spcPct val="150000"/>
              </a:lnSpc>
              <a:spcBef>
                <a:spcPts val="600"/>
              </a:spcBef>
              <a:spcAft>
                <a:spcPts val="600"/>
              </a:spcAft>
              <a:buFont typeface="Symbol" panose="05050102010706020507" pitchFamily="18" charset="2"/>
              <a:buChar char=""/>
            </a:pPr>
            <a:r>
              <a:rPr lang="en-IN" sz="2000" dirty="0">
                <a:solidFill>
                  <a:srgbClr val="002060"/>
                </a:solidFill>
                <a:latin typeface="+mj-lt"/>
                <a:cs typeface="Arial" panose="020B0604020202020204" pitchFamily="34" charset="0"/>
              </a:rPr>
              <a:t>8008884 </a:t>
            </a:r>
          </a:p>
          <a:p>
            <a:pPr marL="800100" lvl="1" indent="-342900" algn="just">
              <a:lnSpc>
                <a:spcPct val="150000"/>
              </a:lnSpc>
              <a:spcBef>
                <a:spcPts val="600"/>
              </a:spcBef>
              <a:spcAft>
                <a:spcPts val="600"/>
              </a:spcAft>
              <a:buFont typeface="Symbol" panose="05050102010706020507" pitchFamily="18" charset="2"/>
              <a:buChar char=""/>
            </a:pPr>
            <a:r>
              <a:rPr lang="en-IN" sz="2000" dirty="0">
                <a:solidFill>
                  <a:srgbClr val="002060"/>
                </a:solidFill>
                <a:latin typeface="+mj-lt"/>
                <a:cs typeface="Arial" panose="020B0604020202020204" pitchFamily="34" charset="0"/>
              </a:rPr>
              <a:t>8008885  </a:t>
            </a:r>
            <a:endParaRPr lang="en-US" sz="2000" dirty="0">
              <a:solidFill>
                <a:srgbClr val="002060"/>
              </a:solidFill>
              <a:latin typeface="+mj-lt"/>
              <a:cs typeface="Arial" panose="020B0604020202020204" pitchFamily="34" charset="0"/>
            </a:endParaRPr>
          </a:p>
          <a:p>
            <a:pPr marL="342900" lvl="0" indent="-342900" algn="just">
              <a:lnSpc>
                <a:spcPct val="150000"/>
              </a:lnSpc>
              <a:spcBef>
                <a:spcPts val="600"/>
              </a:spcBef>
              <a:spcAft>
                <a:spcPts val="600"/>
              </a:spcAft>
              <a:buFont typeface="Symbol" panose="05050102010706020507" pitchFamily="18" charset="2"/>
              <a:buChar char=""/>
            </a:pPr>
            <a:r>
              <a:rPr lang="en-US" sz="2000" dirty="0">
                <a:solidFill>
                  <a:srgbClr val="002060"/>
                </a:solidFill>
                <a:effectLst/>
                <a:latin typeface="+mj-lt"/>
                <a:ea typeface="Times New Roman" panose="02020603050405020304" pitchFamily="18" charset="0"/>
                <a:cs typeface="Arial" panose="020B0604020202020204" pitchFamily="34" charset="0"/>
              </a:rPr>
              <a:t>While caller calls these toll fre</a:t>
            </a:r>
            <a:r>
              <a:rPr lang="en-US" sz="2000" dirty="0">
                <a:solidFill>
                  <a:srgbClr val="002060"/>
                </a:solidFill>
                <a:latin typeface="+mj-lt"/>
                <a:ea typeface="Times New Roman" panose="02020603050405020304" pitchFamily="18" charset="0"/>
                <a:cs typeface="Arial" panose="020B0604020202020204" pitchFamily="34" charset="0"/>
              </a:rPr>
              <a:t>e number Call will be transferred to IVR  then it will be redirected to Agent based on his availability.</a:t>
            </a:r>
            <a:endParaRPr lang="en-IN" sz="2000" dirty="0">
              <a:effectLst/>
              <a:latin typeface="+mj-l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46417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مستخدم نهائي - مستخدم التطبيق</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774507"/>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the user to application user select rmcm and jtapi user</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F2FF2E2-669D-3C70-C25D-8136095E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374" y="2014309"/>
            <a:ext cx="7494037" cy="3785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8830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مستخدم نهائي - مستخدم التطبيق</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Device from available Devices from “Controlled Devices”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B73B39E-BFE4-40A9-3FD1-FE8F62AA1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890" y="1686877"/>
            <a:ext cx="5943600" cy="4398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77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990165" y="1976718"/>
            <a:ext cx="8637401" cy="1331257"/>
          </a:xfrm>
        </p:spPr>
        <p:txBody>
          <a:bodyPr/>
          <a:lstStyle/>
          <a:p>
            <a:r>
              <a:rPr lang="en-IN" sz="6000" dirty="0">
                <a:solidFill>
                  <a:srgbClr val="1D3E65"/>
                </a:solidFill>
              </a:rPr>
              <a:t>UCCX</a:t>
            </a:r>
            <a:r>
              <a:rPr lang="en-IN" sz="6000" dirty="0">
                <a:solidFill>
                  <a:srgbClr val="1D3E65"/>
                </a:solidFill>
                <a:latin typeface="+mj-lt"/>
              </a:rPr>
              <a:t> </a:t>
            </a:r>
            <a:r>
              <a:rPr lang="ar-AE" sz="6000" dirty="0">
                <a:solidFill>
                  <a:srgbClr val="1D3E65"/>
                </a:solidFill>
                <a:latin typeface="+mj-lt"/>
              </a:rPr>
              <a:t>تكوين المستخدم النهائي -</a:t>
            </a:r>
            <a:endParaRPr lang="en-IN" sz="3600" dirty="0">
              <a:latin typeface="+mj-lt"/>
            </a:endParaRPr>
          </a:p>
        </p:txBody>
      </p:sp>
    </p:spTree>
    <p:extLst>
      <p:ext uri="{BB962C8B-B14F-4D97-AF65-F5344CB8AC3E}">
        <p14:creationId xmlns:p14="http://schemas.microsoft.com/office/powerpoint/2010/main" val="4207700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أضف مهارة</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77271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Login to UCCX </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Subsystems</a:t>
            </a:r>
            <a:r>
              <a:rPr lang="en-US" sz="18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RmCmSkills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9E0066B-0D67-9AEE-961D-035AB5C2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4" y="1989246"/>
            <a:ext cx="5943600" cy="2047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AE2EC90-2905-10A9-832B-581A0914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4" y="4601951"/>
            <a:ext cx="5943600" cy="767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1219A6A-71DD-7898-D9B1-764FBFC15E38}"/>
              </a:ext>
            </a:extLst>
          </p:cNvPr>
          <p:cNvSpPr txBox="1"/>
          <p:nvPr/>
        </p:nvSpPr>
        <p:spPr>
          <a:xfrm>
            <a:off x="1306285" y="4132934"/>
            <a:ext cx="5943600"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New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544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إضافة / إزالة المهارة</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Skill name and Update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312A141B-EF62-7353-4932-E433B10A6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4" y="1519892"/>
            <a:ext cx="8836092" cy="2571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14015CF-8350-2F9A-F407-B108716C0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8" y="4747526"/>
            <a:ext cx="8836092" cy="1397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14120C71-259C-0CB4-6C7F-E8226ABECAE6}"/>
              </a:ext>
            </a:extLst>
          </p:cNvPr>
          <p:cNvSpPr txBox="1"/>
          <p:nvPr/>
        </p:nvSpPr>
        <p:spPr>
          <a:xfrm>
            <a:off x="1216088" y="4176675"/>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Delet</a:t>
            </a:r>
            <a:r>
              <a:rPr lang="en-US" b="1" dirty="0">
                <a:latin typeface="Calibri" panose="020F0502020204030204" pitchFamily="34" charset="0"/>
                <a:ea typeface="Calibri" panose="020F0502020204030204" pitchFamily="34" charset="0"/>
                <a:cs typeface="Times New Roman" panose="02020603050405020304" pitchFamily="18" charset="0"/>
              </a:rPr>
              <a:t>e To remove skill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70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أضف مهارة إلى المورد</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44069"/>
          </a:xfrm>
          <a:prstGeom prst="rect">
            <a:avLst/>
          </a:prstGeom>
          <a:noFill/>
        </p:spPr>
        <p:txBody>
          <a:bodyPr wrap="square">
            <a:sp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Select Skill and Assign Skill</a:t>
            </a:r>
          </a:p>
        </p:txBody>
      </p:sp>
      <p:pic>
        <p:nvPicPr>
          <p:cNvPr id="15" name="Picture 14">
            <a:extLst>
              <a:ext uri="{FF2B5EF4-FFF2-40B4-BE49-F238E27FC236}">
                <a16:creationId xmlns:a16="http://schemas.microsoft.com/office/drawing/2014/main" id="{DFE31DAD-EBC4-922C-0453-0D33F8871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877" y="1678343"/>
            <a:ext cx="5696241" cy="4229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730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CSQ  </a:t>
            </a:r>
            <a:r>
              <a:rPr lang="ar-AE" sz="4400" dirty="0">
                <a:solidFill>
                  <a:srgbClr val="1D3E65"/>
                </a:solidFill>
              </a:rPr>
              <a:t>أضف</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Subsystem</a:t>
            </a:r>
            <a:r>
              <a:rPr lang="en-US"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RmCmContact Service Queues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2FBC330-70EC-3847-CCA2-EEDD39594FD5}"/>
              </a:ext>
            </a:extLst>
          </p:cNvPr>
          <p:cNvSpPr txBox="1"/>
          <p:nvPr/>
        </p:nvSpPr>
        <p:spPr>
          <a:xfrm>
            <a:off x="1458684" y="4310526"/>
            <a:ext cx="7821385" cy="344069"/>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Assign Skill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CAF5833-4F07-8C7B-F763-805D30AF8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3" y="1741736"/>
            <a:ext cx="8220272" cy="2411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A407F70-9F82-D6A7-2EAA-B148B455D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424" y="4811950"/>
            <a:ext cx="8455090" cy="83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960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 </a:t>
            </a:r>
            <a:r>
              <a:rPr lang="ar-AE" sz="4400" dirty="0">
                <a:solidFill>
                  <a:srgbClr val="1D3E65"/>
                </a:solidFill>
              </a:rPr>
              <a:t>تكوين قائمة انتظار خدمة الاتصال</a:t>
            </a:r>
            <a:r>
              <a:rPr lang="en-US" sz="4400" dirty="0">
                <a:solidFill>
                  <a:srgbClr val="1D3E65"/>
                </a:solidFill>
              </a:rPr>
              <a:t> - </a:t>
            </a:r>
            <a:r>
              <a:rPr lang="en-IN" sz="4400" dirty="0">
                <a:solidFill>
                  <a:srgbClr val="1D3E65"/>
                </a:solidFill>
              </a:rPr>
              <a:t>CSQ</a:t>
            </a:r>
            <a:r>
              <a:rPr lang="en-US" sz="4400" dirty="0">
                <a:solidFill>
                  <a:srgbClr val="1D3E65"/>
                </a:solidFill>
              </a:rPr>
              <a:t> </a:t>
            </a:r>
            <a:r>
              <a:rPr lang="ar-AE" sz="4400" dirty="0">
                <a:solidFill>
                  <a:srgbClr val="1D3E65"/>
                </a:solidFill>
              </a:rPr>
              <a:t>إضافة</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546157" y="1267555"/>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Subsystem </a:t>
            </a:r>
            <a:r>
              <a:rPr lang="en-US"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RmCm Contact Service Queues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8F655E7-D843-B843-EB21-F9CDB5200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57" y="1890315"/>
            <a:ext cx="7341637" cy="3388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2203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2689412" y="1642189"/>
            <a:ext cx="7938154" cy="1231106"/>
          </a:xfrm>
        </p:spPr>
        <p:txBody>
          <a:bodyPr/>
          <a:lstStyle/>
          <a:p>
            <a:r>
              <a:rPr lang="en-IN" sz="8000" dirty="0">
                <a:solidFill>
                  <a:srgbClr val="1D3E65"/>
                </a:solidFill>
                <a:latin typeface="+mj-lt"/>
              </a:rPr>
              <a:t>CUIC </a:t>
            </a:r>
            <a:r>
              <a:rPr lang="ar-AE" sz="8000" dirty="0">
                <a:solidFill>
                  <a:srgbClr val="1D3E65"/>
                </a:solidFill>
                <a:latin typeface="+mj-lt"/>
              </a:rPr>
              <a:t>تقارير</a:t>
            </a:r>
            <a:endParaRPr lang="en-IN" sz="4800" dirty="0">
              <a:latin typeface="+mj-lt"/>
            </a:endParaRPr>
          </a:p>
        </p:txBody>
      </p:sp>
    </p:spTree>
    <p:extLst>
      <p:ext uri="{BB962C8B-B14F-4D97-AF65-F5344CB8AC3E}">
        <p14:creationId xmlns:p14="http://schemas.microsoft.com/office/powerpoint/2010/main" val="3309608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كيفية تسجيل الدخول</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546157" y="1267555"/>
            <a:ext cx="7821385" cy="743024"/>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CUIC Login URL:  </a:t>
            </a:r>
            <a:r>
              <a:rPr lang="en-IN" sz="1600" dirty="0">
                <a:solidFill>
                  <a:srgbClr val="0000CC"/>
                </a:solidFill>
                <a:latin typeface="-apple-system"/>
              </a:rPr>
              <a:t>https://&lt;FQDN&gt;:&lt;PORT NUMBER: 8444&gt;/cuic</a:t>
            </a: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271ED77-6027-68E7-25C7-B477368DA556}"/>
              </a:ext>
            </a:extLst>
          </p:cNvPr>
          <p:cNvPicPr>
            <a:picLocks noChangeAspect="1"/>
          </p:cNvPicPr>
          <p:nvPr/>
        </p:nvPicPr>
        <p:blipFill rotWithShape="1">
          <a:blip r:embed="rId2">
            <a:extLst>
              <a:ext uri="{28A0092B-C50C-407E-A947-70E740481C1C}">
                <a14:useLocalDpi xmlns:a14="http://schemas.microsoft.com/office/drawing/2010/main" val="0"/>
              </a:ext>
            </a:extLst>
          </a:blip>
          <a:srcRect l="16059" t="2443" r="2649" b="15879"/>
          <a:stretch/>
        </p:blipFill>
        <p:spPr>
          <a:xfrm>
            <a:off x="2824458" y="1908313"/>
            <a:ext cx="4831702" cy="3843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8488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B0A5D-A273-A2DF-2644-1196C52EF301}"/>
              </a:ext>
            </a:extLst>
          </p:cNvPr>
          <p:cNvSpPr>
            <a:spLocks noGrp="1"/>
          </p:cNvSpPr>
          <p:nvPr>
            <p:ph type="ctrTitle"/>
          </p:nvPr>
        </p:nvSpPr>
        <p:spPr>
          <a:xfrm>
            <a:off x="609600" y="437932"/>
            <a:ext cx="10972800" cy="830997"/>
          </a:xfrm>
        </p:spPr>
        <p:txBody>
          <a:bodyPr/>
          <a:lstStyle/>
          <a:p>
            <a:r>
              <a:rPr lang="en-IN" dirty="0">
                <a:solidFill>
                  <a:srgbClr val="002060"/>
                </a:solidFill>
              </a:rPr>
              <a:t>IVR </a:t>
            </a:r>
            <a:r>
              <a:rPr lang="ar-AE" dirty="0">
                <a:solidFill>
                  <a:srgbClr val="002060"/>
                </a:solidFill>
              </a:rPr>
              <a:t>تدفق</a:t>
            </a:r>
            <a:endParaRPr lang="en-IN" dirty="0">
              <a:solidFill>
                <a:srgbClr val="002060"/>
              </a:solidFill>
            </a:endParaRPr>
          </a:p>
        </p:txBody>
      </p:sp>
      <p:pic>
        <p:nvPicPr>
          <p:cNvPr id="7" name="Picture 6">
            <a:extLst>
              <a:ext uri="{FF2B5EF4-FFF2-40B4-BE49-F238E27FC236}">
                <a16:creationId xmlns:a16="http://schemas.microsoft.com/office/drawing/2014/main" id="{B18D22F0-59BE-A14E-9E74-590A5A2216D3}"/>
              </a:ext>
            </a:extLst>
          </p:cNvPr>
          <p:cNvPicPr>
            <a:picLocks noChangeAspect="1"/>
          </p:cNvPicPr>
          <p:nvPr/>
        </p:nvPicPr>
        <p:blipFill>
          <a:blip r:embed="rId2"/>
          <a:stretch>
            <a:fillRect/>
          </a:stretch>
        </p:blipFill>
        <p:spPr>
          <a:xfrm>
            <a:off x="4011749" y="1078026"/>
            <a:ext cx="4168501" cy="4701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6695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التقارير</a:t>
            </a:r>
            <a:r>
              <a:rPr lang="en-US" sz="4400" dirty="0">
                <a:solidFill>
                  <a:srgbClr val="1D3E65"/>
                </a:solidFill>
              </a:rPr>
              <a:t> - </a:t>
            </a:r>
            <a:r>
              <a:rPr lang="en-IN" sz="4400" dirty="0">
                <a:solidFill>
                  <a:srgbClr val="1D3E65"/>
                </a:solidFill>
              </a:rPr>
              <a:t>CUIC</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344069"/>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Choose  “Reports” option</a:t>
            </a: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8105D4C-39CC-023B-FF7C-BCDF4FCDA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1" y="1994823"/>
            <a:ext cx="6644951" cy="3027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7643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US" sz="4400" dirty="0">
                <a:solidFill>
                  <a:srgbClr val="1D3E65"/>
                </a:solidFill>
              </a:rPr>
              <a:t> </a:t>
            </a:r>
            <a:r>
              <a:rPr lang="ar-AE" sz="4400" dirty="0">
                <a:solidFill>
                  <a:srgbClr val="1D3E65"/>
                </a:solidFill>
              </a:rPr>
              <a:t>تصدير التقارير</a:t>
            </a:r>
            <a:r>
              <a:rPr lang="en-US" sz="4400" dirty="0">
                <a:solidFill>
                  <a:srgbClr val="1D3E65"/>
                </a:solidFill>
              </a:rPr>
              <a:t> - </a:t>
            </a:r>
            <a:r>
              <a:rPr lang="en-IN" sz="4400" dirty="0">
                <a:solidFill>
                  <a:srgbClr val="1D3E65"/>
                </a:solidFill>
              </a:rPr>
              <a:t>CUIC</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344069"/>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Select stock and choose Export  for exporting complete reports.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E4006A1-CFE4-892F-21A0-124E6D0DE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1" y="1848485"/>
            <a:ext cx="5943600" cy="3161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2519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US" sz="4400" dirty="0">
                <a:solidFill>
                  <a:srgbClr val="1D3E65"/>
                </a:solidFill>
              </a:rPr>
              <a:t> </a:t>
            </a:r>
            <a:r>
              <a:rPr lang="ar-AE" sz="4400" dirty="0">
                <a:solidFill>
                  <a:srgbClr val="1D3E65"/>
                </a:solidFill>
              </a:rPr>
              <a:t>تقارير – خيارات</a:t>
            </a:r>
            <a:r>
              <a:rPr lang="en-US" sz="4400" dirty="0">
                <a:solidFill>
                  <a:srgbClr val="1D3E65"/>
                </a:solidFill>
              </a:rPr>
              <a:t> - CUIC</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1808316"/>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Click on Stock to view following 2 options</a:t>
            </a:r>
          </a:p>
          <a:p>
            <a:pPr marL="285750" indent="-285750">
              <a:lnSpc>
                <a:spcPct val="107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	Unified CCX Historical</a:t>
            </a:r>
          </a:p>
          <a:p>
            <a:pPr marL="285750" indent="-285750">
              <a:lnSpc>
                <a:spcPct val="107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	Unified CCX Live Data</a:t>
            </a:r>
          </a:p>
          <a:p>
            <a:pPr>
              <a:lnSpc>
                <a:spcPct val="107000"/>
              </a:lnSpc>
              <a:spcAft>
                <a:spcPts val="800"/>
              </a:spcAft>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87EA80E-F333-A742-53B2-276A25F4170A}"/>
              </a:ext>
            </a:extLst>
          </p:cNvPr>
          <p:cNvPicPr>
            <a:picLocks noChangeAspect="1"/>
          </p:cNvPicPr>
          <p:nvPr/>
        </p:nvPicPr>
        <p:blipFill>
          <a:blip r:embed="rId2"/>
          <a:stretch>
            <a:fillRect/>
          </a:stretch>
        </p:blipFill>
        <p:spPr>
          <a:xfrm>
            <a:off x="949633" y="2410322"/>
            <a:ext cx="8270567" cy="3921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2566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US" sz="4400" dirty="0">
                <a:solidFill>
                  <a:srgbClr val="1D3E65"/>
                </a:solidFill>
              </a:rPr>
              <a:t> </a:t>
            </a:r>
            <a:r>
              <a:rPr lang="ar-AE" sz="4400" dirty="0">
                <a:solidFill>
                  <a:srgbClr val="1D3E65"/>
                </a:solidFill>
              </a:rPr>
              <a:t>تقارير البيانات التاريخية</a:t>
            </a:r>
            <a:r>
              <a:rPr lang="en-US" sz="4400" dirty="0">
                <a:solidFill>
                  <a:srgbClr val="1D3E65"/>
                </a:solidFill>
              </a:rPr>
              <a:t> - CUIC</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786881" y="1019306"/>
            <a:ext cx="7821385" cy="1076192"/>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Historical Report have below options</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latin typeface="Calibri" panose="020F0502020204030204" pitchFamily="34" charset="0"/>
                <a:ea typeface="Calibri" panose="020F0502020204030204" pitchFamily="34" charset="0"/>
                <a:cs typeface="Times New Roman" panose="02020603050405020304" pitchFamily="18" charset="0"/>
              </a:rPr>
              <a:t>-&gt; Chat, Email, Inbound, Multichannel, Outbound, System</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B44C8A0-BB40-E73F-0ECD-C5FF9896AB9E}"/>
              </a:ext>
            </a:extLst>
          </p:cNvPr>
          <p:cNvPicPr>
            <a:picLocks noChangeAspect="1"/>
          </p:cNvPicPr>
          <p:nvPr/>
        </p:nvPicPr>
        <p:blipFill rotWithShape="1">
          <a:blip r:embed="rId2"/>
          <a:srcRect l="1504" r="2192" b="6895"/>
          <a:stretch/>
        </p:blipFill>
        <p:spPr>
          <a:xfrm>
            <a:off x="532969" y="1994823"/>
            <a:ext cx="9731171" cy="3600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3116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تقارير البيانات التاريخية –الداخل</a:t>
            </a:r>
            <a:r>
              <a:rPr lang="en-US" sz="4400" dirty="0">
                <a:solidFill>
                  <a:srgbClr val="1D3E65"/>
                </a:solidFill>
              </a:rPr>
              <a:t> - </a:t>
            </a:r>
            <a:r>
              <a:rPr lang="en-IN" sz="4400" dirty="0">
                <a:solidFill>
                  <a:srgbClr val="1D3E65"/>
                </a:solidFill>
              </a:rPr>
              <a:t>CUIC</a:t>
            </a:r>
            <a:r>
              <a:rPr lang="en-US" sz="4400" dirty="0">
                <a:solidFill>
                  <a:srgbClr val="1D3E65"/>
                </a:solidFill>
              </a:rPr>
              <a:t> </a:t>
            </a:r>
            <a:endParaRPr lang="en-IN" sz="4400"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786881" y="1019306"/>
            <a:ext cx="7821385" cy="1076192"/>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Historical Report have below options </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latin typeface="Calibri" panose="020F0502020204030204" pitchFamily="34" charset="0"/>
                <a:ea typeface="Calibri" panose="020F0502020204030204" pitchFamily="34" charset="0"/>
                <a:cs typeface="Times New Roman" panose="02020603050405020304" pitchFamily="18" charset="0"/>
              </a:rPr>
              <a:t>-&gt; Inbound</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choose the report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304FE1C-2B2D-91C8-3021-6343BFF23341}"/>
              </a:ext>
            </a:extLst>
          </p:cNvPr>
          <p:cNvPicPr>
            <a:picLocks noChangeAspect="1"/>
          </p:cNvPicPr>
          <p:nvPr/>
        </p:nvPicPr>
        <p:blipFill>
          <a:blip r:embed="rId2"/>
          <a:stretch>
            <a:fillRect/>
          </a:stretch>
        </p:blipFill>
        <p:spPr>
          <a:xfrm>
            <a:off x="1104899" y="1994823"/>
            <a:ext cx="8267701" cy="3642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2008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US" sz="4400" dirty="0">
                <a:solidFill>
                  <a:srgbClr val="1D3E65"/>
                </a:solidFill>
              </a:rPr>
              <a:t> </a:t>
            </a:r>
            <a:r>
              <a:rPr lang="ar-AE" sz="4400" dirty="0">
                <a:solidFill>
                  <a:srgbClr val="1D3E65"/>
                </a:solidFill>
              </a:rPr>
              <a:t>تقارير البيانات الحية</a:t>
            </a:r>
            <a:r>
              <a:rPr lang="en-US" sz="4400" dirty="0">
                <a:solidFill>
                  <a:srgbClr val="1D3E65"/>
                </a:solidFill>
              </a:rPr>
              <a:t> - </a:t>
            </a:r>
            <a:r>
              <a:rPr lang="en-IN" sz="4400" dirty="0">
                <a:solidFill>
                  <a:srgbClr val="1D3E65"/>
                </a:solidFill>
              </a:rPr>
              <a:t>CUIC </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1442254"/>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Live Data Report have below options</a:t>
            </a:r>
          </a:p>
          <a:p>
            <a:pPr marL="285750" indent="-285750">
              <a:lnSpc>
                <a:spcPct val="107000"/>
              </a:lnSpc>
              <a:spcAft>
                <a:spcPts val="800"/>
              </a:spcAft>
              <a:buFont typeface="Wingdings" panose="05000000000000000000" pitchFamily="2" charset="2"/>
              <a:buChar char="à"/>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Agent</a:t>
            </a:r>
          </a:p>
          <a:p>
            <a:pPr marL="285750" indent="-285750">
              <a:lnSpc>
                <a:spcPct val="107000"/>
              </a:lnSpc>
              <a:spcAft>
                <a:spcPts val="800"/>
              </a:spcAft>
              <a:buFont typeface="Wingdings" panose="05000000000000000000" pitchFamily="2" charset="2"/>
              <a:buChar char="à"/>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Supervisor</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914E337-3D1F-7043-04B3-E7D513CA667F}"/>
              </a:ext>
            </a:extLst>
          </p:cNvPr>
          <p:cNvPicPr>
            <a:picLocks noChangeAspect="1"/>
          </p:cNvPicPr>
          <p:nvPr/>
        </p:nvPicPr>
        <p:blipFill>
          <a:blip r:embed="rId2"/>
          <a:stretch>
            <a:fillRect/>
          </a:stretch>
        </p:blipFill>
        <p:spPr>
          <a:xfrm>
            <a:off x="731096" y="2410322"/>
            <a:ext cx="9769687" cy="2865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3837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تقارير البيانات الحية – مشرف</a:t>
            </a:r>
            <a:r>
              <a:rPr lang="en-US" sz="4400" dirty="0">
                <a:solidFill>
                  <a:srgbClr val="1D3E65"/>
                </a:solidFill>
              </a:rPr>
              <a:t> - </a:t>
            </a:r>
            <a:r>
              <a:rPr lang="en-IN" sz="4400" dirty="0">
                <a:solidFill>
                  <a:srgbClr val="1D3E65"/>
                </a:solidFill>
              </a:rPr>
              <a:t>CUIC</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062663" y="1084908"/>
            <a:ext cx="7821385" cy="1442254"/>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Cisco C</a:t>
            </a:r>
            <a:r>
              <a:rPr lang="en-US" sz="1600" b="1" dirty="0">
                <a:latin typeface="Calibri" panose="020F0502020204030204" pitchFamily="34" charset="0"/>
                <a:ea typeface="Calibri" panose="020F0502020204030204" pitchFamily="34" charset="0"/>
                <a:cs typeface="Times New Roman" panose="02020603050405020304" pitchFamily="18" charset="0"/>
              </a:rPr>
              <a:t>CX Live Data </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Supervisor</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Choose the required report </a:t>
            </a:r>
          </a:p>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Click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80F65B6-F577-60DD-6700-8D0D4868E772}"/>
              </a:ext>
            </a:extLst>
          </p:cNvPr>
          <p:cNvPicPr>
            <a:picLocks noChangeAspect="1"/>
          </p:cNvPicPr>
          <p:nvPr/>
        </p:nvPicPr>
        <p:blipFill rotWithShape="1">
          <a:blip r:embed="rId2"/>
          <a:srcRect l="-335" t="-404" r="4542" b="2718"/>
          <a:stretch/>
        </p:blipFill>
        <p:spPr>
          <a:xfrm>
            <a:off x="883920" y="2174102"/>
            <a:ext cx="8319112" cy="3675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3425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ar-AE" sz="4400" dirty="0">
                <a:solidFill>
                  <a:srgbClr val="1D3E65"/>
                </a:solidFill>
              </a:rPr>
              <a:t>تقارير البيانات الحية – وكيل</a:t>
            </a:r>
            <a:r>
              <a:rPr lang="en-US" sz="4400" dirty="0">
                <a:solidFill>
                  <a:srgbClr val="1D3E65"/>
                </a:solidFill>
              </a:rPr>
              <a:t> - </a:t>
            </a:r>
            <a:r>
              <a:rPr lang="en-IN" sz="4400" dirty="0">
                <a:solidFill>
                  <a:srgbClr val="1D3E65"/>
                </a:solidFill>
              </a:rPr>
              <a:t>CUIC </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062663" y="1084908"/>
            <a:ext cx="7821385" cy="1442254"/>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Cisco C</a:t>
            </a:r>
            <a:r>
              <a:rPr lang="en-US" sz="1600" b="1" dirty="0">
                <a:latin typeface="Calibri" panose="020F0502020204030204" pitchFamily="34" charset="0"/>
                <a:ea typeface="Calibri" panose="020F0502020204030204" pitchFamily="34" charset="0"/>
                <a:cs typeface="Times New Roman" panose="02020603050405020304" pitchFamily="18" charset="0"/>
              </a:rPr>
              <a:t>CX Live Data </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Agent</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Choose the required report </a:t>
            </a:r>
          </a:p>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Click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D35F6FA-E435-29EE-6A3D-C55379EA1D22}"/>
              </a:ext>
            </a:extLst>
          </p:cNvPr>
          <p:cNvPicPr>
            <a:picLocks noChangeAspect="1"/>
          </p:cNvPicPr>
          <p:nvPr/>
        </p:nvPicPr>
        <p:blipFill>
          <a:blip r:embed="rId2"/>
          <a:stretch>
            <a:fillRect/>
          </a:stretch>
        </p:blipFill>
        <p:spPr>
          <a:xfrm>
            <a:off x="678178" y="2410322"/>
            <a:ext cx="9960203" cy="378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245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58800" y="2112135"/>
            <a:ext cx="10972800" cy="1571223"/>
          </a:xfrm>
          <a:prstGeom prst="rect">
            <a:avLst/>
          </a:prstGeom>
          <a:noFill/>
          <a:ln>
            <a:noFill/>
          </a:ln>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ar-AE" sz="2800" dirty="0">
                <a:solidFill>
                  <a:schemeClr val="tx2"/>
                </a:solidFill>
              </a:rPr>
              <a:t>شكرا لك!</a:t>
            </a:r>
            <a:endParaRPr lang="en-US" sz="2800" dirty="0">
              <a:solidFill>
                <a:schemeClr val="tx2"/>
              </a:solidFill>
            </a:endParaRPr>
          </a:p>
        </p:txBody>
      </p:sp>
    </p:spTree>
    <p:extLst>
      <p:ext uri="{BB962C8B-B14F-4D97-AF65-F5344CB8AC3E}">
        <p14:creationId xmlns:p14="http://schemas.microsoft.com/office/powerpoint/2010/main" val="3694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2312894" y="2218765"/>
            <a:ext cx="8314672" cy="1707776"/>
          </a:xfrm>
        </p:spPr>
        <p:txBody>
          <a:bodyPr/>
          <a:lstStyle/>
          <a:p>
            <a:r>
              <a:rPr lang="ar-AE" sz="8000" dirty="0">
                <a:solidFill>
                  <a:srgbClr val="1D3E65"/>
                </a:solidFill>
                <a:latin typeface="+mj-lt"/>
              </a:rPr>
              <a:t>شاشات الوكيل البارعة</a:t>
            </a:r>
            <a:endParaRPr lang="en-IN" sz="8000" dirty="0">
              <a:solidFill>
                <a:srgbClr val="1D3E65"/>
              </a:solidFill>
              <a:latin typeface="+mj-lt"/>
            </a:endParaRPr>
          </a:p>
        </p:txBody>
      </p:sp>
    </p:spTree>
    <p:extLst>
      <p:ext uri="{BB962C8B-B14F-4D97-AF65-F5344CB8AC3E}">
        <p14:creationId xmlns:p14="http://schemas.microsoft.com/office/powerpoint/2010/main" val="372015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3877985"/>
          </a:xfrm>
        </p:spPr>
        <p:txBody>
          <a:bodyPr/>
          <a:lstStyle/>
          <a:p>
            <a:pPr marL="285750" indent="-285750">
              <a:buFont typeface="Arial" panose="020B0604020202020204" pitchFamily="34" charset="0"/>
              <a:buChar char="•"/>
            </a:pPr>
            <a:r>
              <a:rPr lang="en-AE" sz="3600" dirty="0">
                <a:solidFill>
                  <a:srgbClr val="1D3E65"/>
                </a:solidFill>
                <a:latin typeface="Calibri"/>
                <a:ea typeface="+mj-ea"/>
                <a:cs typeface="Calibri"/>
              </a:rPr>
              <a:t>Agent Login</a:t>
            </a:r>
          </a:p>
          <a:p>
            <a:pPr marL="285750" indent="-285750">
              <a:buFont typeface="Arial" panose="020B0604020202020204" pitchFamily="34" charset="0"/>
              <a:buChar char="•"/>
            </a:pPr>
            <a:r>
              <a:rPr lang="en-AE" sz="3600" dirty="0">
                <a:solidFill>
                  <a:srgbClr val="1D3E65"/>
                </a:solidFill>
                <a:latin typeface="Calibri"/>
                <a:ea typeface="+mj-ea"/>
                <a:cs typeface="Calibri"/>
              </a:rPr>
              <a:t>Agent- My History </a:t>
            </a:r>
          </a:p>
          <a:p>
            <a:pPr marL="285750" indent="-285750">
              <a:buFont typeface="Arial" panose="020B0604020202020204" pitchFamily="34" charset="0"/>
              <a:buChar char="•"/>
            </a:pPr>
            <a:r>
              <a:rPr lang="en-AE" sz="3600" dirty="0">
                <a:solidFill>
                  <a:srgbClr val="1D3E65"/>
                </a:solidFill>
                <a:latin typeface="Calibri"/>
                <a:ea typeface="+mj-ea"/>
                <a:cs typeface="Calibri"/>
              </a:rPr>
              <a:t>Agent - My statistics</a:t>
            </a:r>
          </a:p>
          <a:p>
            <a:pPr marL="285750" indent="-285750">
              <a:buFont typeface="Arial" panose="020B0604020202020204" pitchFamily="34" charset="0"/>
              <a:buChar char="•"/>
            </a:pPr>
            <a:r>
              <a:rPr lang="en-AE" sz="3600" dirty="0">
                <a:solidFill>
                  <a:srgbClr val="1D3E65"/>
                </a:solidFill>
                <a:latin typeface="Calibri"/>
                <a:ea typeface="+mj-ea"/>
                <a:cs typeface="Calibri"/>
              </a:rPr>
              <a:t>Ch</a:t>
            </a:r>
            <a:r>
              <a:rPr lang="en-US" sz="3600" dirty="0">
                <a:solidFill>
                  <a:srgbClr val="1D3E65"/>
                </a:solidFill>
                <a:latin typeface="Calibri"/>
                <a:ea typeface="+mj-ea"/>
                <a:cs typeface="Calibri"/>
              </a:rPr>
              <a:t>an</a:t>
            </a:r>
            <a:r>
              <a:rPr lang="en-AE" sz="3600" dirty="0">
                <a:solidFill>
                  <a:srgbClr val="1D3E65"/>
                </a:solidFill>
                <a:latin typeface="Calibri"/>
                <a:ea typeface="+mj-ea"/>
                <a:cs typeface="Calibri"/>
              </a:rPr>
              <a:t>ge status–Ready , not ready </a:t>
            </a:r>
          </a:p>
          <a:p>
            <a:pPr marL="285750" indent="-285750">
              <a:buFont typeface="Arial" panose="020B0604020202020204" pitchFamily="34" charset="0"/>
              <a:buChar char="•"/>
            </a:pPr>
            <a:r>
              <a:rPr lang="en-AE" sz="3600" dirty="0">
                <a:solidFill>
                  <a:srgbClr val="1D3E65"/>
                </a:solidFill>
                <a:latin typeface="Calibri"/>
                <a:ea typeface="+mj-ea"/>
                <a:cs typeface="Calibri"/>
              </a:rPr>
              <a:t>Make calls</a:t>
            </a:r>
          </a:p>
          <a:p>
            <a:pPr marL="285750" indent="-285750">
              <a:buFont typeface="Arial" panose="020B0604020202020204" pitchFamily="34" charset="0"/>
              <a:buChar char="•"/>
            </a:pPr>
            <a:r>
              <a:rPr lang="en-AE" sz="3600" dirty="0">
                <a:solidFill>
                  <a:srgbClr val="1D3E65"/>
                </a:solidFill>
                <a:latin typeface="Calibri"/>
                <a:ea typeface="+mj-ea"/>
                <a:cs typeface="Calibri"/>
              </a:rPr>
              <a:t>Agent Logout</a:t>
            </a:r>
          </a:p>
          <a:p>
            <a:endParaRPr lang="en-AE" dirty="0"/>
          </a:p>
          <a:p>
            <a:endParaRPr lang="en-AE" dirty="0"/>
          </a:p>
        </p:txBody>
      </p:sp>
      <p:sp>
        <p:nvSpPr>
          <p:cNvPr id="4" name="Title 3">
            <a:extLst>
              <a:ext uri="{FF2B5EF4-FFF2-40B4-BE49-F238E27FC236}">
                <a16:creationId xmlns:a16="http://schemas.microsoft.com/office/drawing/2014/main" id="{D9F248E2-A7A5-ACA7-BA70-6A9954FF9E73}"/>
              </a:ext>
            </a:extLst>
          </p:cNvPr>
          <p:cNvSpPr>
            <a:spLocks noGrp="1"/>
          </p:cNvSpPr>
          <p:nvPr>
            <p:ph type="title"/>
          </p:nvPr>
        </p:nvSpPr>
        <p:spPr>
          <a:xfrm>
            <a:off x="457605" y="407800"/>
            <a:ext cx="11276789" cy="848360"/>
          </a:xfrm>
        </p:spPr>
        <p:txBody>
          <a:bodyPr/>
          <a:lstStyle/>
          <a:p>
            <a:r>
              <a:rPr lang="ar-AE" dirty="0">
                <a:solidFill>
                  <a:srgbClr val="1D3E65"/>
                </a:solidFill>
              </a:rPr>
              <a:t>شاشات الجودة</a:t>
            </a:r>
            <a:endParaRPr lang="en-IN" dirty="0">
              <a:solidFill>
                <a:srgbClr val="1D3E65"/>
              </a:solidFill>
            </a:endParaRPr>
          </a:p>
        </p:txBody>
      </p:sp>
    </p:spTree>
    <p:extLst>
      <p:ext uri="{BB962C8B-B14F-4D97-AF65-F5344CB8AC3E}">
        <p14:creationId xmlns:p14="http://schemas.microsoft.com/office/powerpoint/2010/main" val="3254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براعة تسجيل الدخول</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662007"/>
          </a:xfrm>
        </p:spPr>
        <p:txBody>
          <a:bodyPr/>
          <a:lstStyle/>
          <a:p>
            <a:pPr marL="285750" indent="-285750">
              <a:buFont typeface="Arial" panose="020B0604020202020204" pitchFamily="34" charset="0"/>
              <a:buChar char="•"/>
            </a:pPr>
            <a:r>
              <a:rPr lang="en-IN" dirty="0"/>
              <a:t>Agent / Supervisor can Login to Finesse Desktop by providing the finesse Desktop URL by providing username, password and Extension</a:t>
            </a:r>
          </a:p>
          <a:p>
            <a:pPr marL="285750" indent="-285750">
              <a:buFont typeface="Arial" panose="020B0604020202020204" pitchFamily="34" charset="0"/>
              <a:buChar char="•"/>
            </a:pPr>
            <a:endParaRPr lang="en-IN" dirty="0"/>
          </a:p>
          <a:p>
            <a:endParaRPr lang="en-IN" dirty="0"/>
          </a:p>
          <a:p>
            <a:endParaRPr lang="en-IN" dirty="0"/>
          </a:p>
        </p:txBody>
      </p:sp>
      <p:pic>
        <p:nvPicPr>
          <p:cNvPr id="3" name="Picture 2">
            <a:extLst>
              <a:ext uri="{FF2B5EF4-FFF2-40B4-BE49-F238E27FC236}">
                <a16:creationId xmlns:a16="http://schemas.microsoft.com/office/drawing/2014/main" id="{0B9E1E37-0A91-A769-6FB2-37C5BC567B85}"/>
              </a:ext>
            </a:extLst>
          </p:cNvPr>
          <p:cNvPicPr>
            <a:picLocks noChangeAspect="1"/>
          </p:cNvPicPr>
          <p:nvPr/>
        </p:nvPicPr>
        <p:blipFill>
          <a:blip r:embed="rId2"/>
          <a:stretch>
            <a:fillRect/>
          </a:stretch>
        </p:blipFill>
        <p:spPr>
          <a:xfrm>
            <a:off x="3601616" y="2560527"/>
            <a:ext cx="4295289" cy="3383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366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ar-AE" dirty="0">
                <a:solidFill>
                  <a:srgbClr val="1D3E65"/>
                </a:solidFill>
              </a:rPr>
              <a:t>شاشة الوكيل البارعة</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830997"/>
          </a:xfrm>
        </p:spPr>
        <p:txBody>
          <a:bodyPr/>
          <a:lstStyle/>
          <a:p>
            <a:pPr marL="285750" indent="-285750">
              <a:buFont typeface="Arial" panose="020B0604020202020204" pitchFamily="34" charset="0"/>
              <a:buChar char="•"/>
            </a:pPr>
            <a:r>
              <a:rPr lang="en-IN" dirty="0"/>
              <a:t>Following is the initial screen when agent logs in. The initial status is “Not Ready”</a:t>
            </a:r>
          </a:p>
          <a:p>
            <a:pPr marL="285750" indent="-285750">
              <a:buFont typeface="Arial" panose="020B0604020202020204" pitchFamily="34" charset="0"/>
              <a:buChar char="•"/>
            </a:pPr>
            <a:endParaRPr lang="en-IN" dirty="0"/>
          </a:p>
          <a:p>
            <a:r>
              <a:rPr lang="en-IN" dirty="0"/>
              <a:t>	</a:t>
            </a:r>
          </a:p>
        </p:txBody>
      </p:sp>
      <p:pic>
        <p:nvPicPr>
          <p:cNvPr id="3" name="Picture 2">
            <a:extLst>
              <a:ext uri="{FF2B5EF4-FFF2-40B4-BE49-F238E27FC236}">
                <a16:creationId xmlns:a16="http://schemas.microsoft.com/office/drawing/2014/main" id="{6F8A6A8C-8C90-B7A9-C3E5-BD8D7BF4D98A}"/>
              </a:ext>
            </a:extLst>
          </p:cNvPr>
          <p:cNvPicPr>
            <a:picLocks noChangeAspect="1"/>
          </p:cNvPicPr>
          <p:nvPr/>
        </p:nvPicPr>
        <p:blipFill>
          <a:blip r:embed="rId2"/>
          <a:stretch>
            <a:fillRect/>
          </a:stretch>
        </p:blipFill>
        <p:spPr>
          <a:xfrm>
            <a:off x="609601" y="2386012"/>
            <a:ext cx="9906000" cy="289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1878033"/>
      </p:ext>
    </p:extLst>
  </p:cSld>
  <p:clrMapOvr>
    <a:masterClrMapping/>
  </p:clrMapOvr>
</p:sld>
</file>

<file path=ppt/theme/theme1.xml><?xml version="1.0" encoding="utf-8"?>
<a:theme xmlns:a="http://schemas.openxmlformats.org/drawingml/2006/main" name="Updated_Myday_Attendance Management 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866577B82063419125C172D9879885" ma:contentTypeVersion="12" ma:contentTypeDescription="Create a new document." ma:contentTypeScope="" ma:versionID="5038cd1cdde26ff3399b659464990d30">
  <xsd:schema xmlns:xsd="http://www.w3.org/2001/XMLSchema" xmlns:xs="http://www.w3.org/2001/XMLSchema" xmlns:p="http://schemas.microsoft.com/office/2006/metadata/properties" xmlns:ns2="4c20cdc3-175b-4fd6-abe6-e2a2c68028e3" xmlns:ns3="9b8e5a73-19c9-4237-bc94-0655338895e9" targetNamespace="http://schemas.microsoft.com/office/2006/metadata/properties" ma:root="true" ma:fieldsID="e05a845b48524c27f81dca951e5b9c74" ns2:_="" ns3:_="">
    <xsd:import namespace="4c20cdc3-175b-4fd6-abe6-e2a2c68028e3"/>
    <xsd:import namespace="9b8e5a73-19c9-4237-bc94-0655338895e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20cdc3-175b-4fd6-abe6-e2a2c68028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4cd1520-a020-4b4f-aaf4-e98cd5116145"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8e5a73-19c9-4237-bc94-0655338895e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4157ebd-3db0-4fae-ad57-d7bd93fd154a}" ma:internalName="TaxCatchAll" ma:showField="CatchAllData" ma:web="9b8e5a73-19c9-4237-bc94-0655338895e9">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c20cdc3-175b-4fd6-abe6-e2a2c68028e3">
      <Terms xmlns="http://schemas.microsoft.com/office/infopath/2007/PartnerControls"/>
    </lcf76f155ced4ddcb4097134ff3c332f>
    <TaxCatchAll xmlns="9b8e5a73-19c9-4237-bc94-0655338895e9" xsi:nil="true"/>
  </documentManagement>
</p:properties>
</file>

<file path=customXml/itemProps1.xml><?xml version="1.0" encoding="utf-8"?>
<ds:datastoreItem xmlns:ds="http://schemas.openxmlformats.org/officeDocument/2006/customXml" ds:itemID="{17A45D2D-A5A3-4C94-8176-EFC05E41D3F4}"/>
</file>

<file path=customXml/itemProps2.xml><?xml version="1.0" encoding="utf-8"?>
<ds:datastoreItem xmlns:ds="http://schemas.openxmlformats.org/officeDocument/2006/customXml" ds:itemID="{D54F0BA6-B46C-4CEA-B075-D680D5DA13B7}"/>
</file>

<file path=customXml/itemProps3.xml><?xml version="1.0" encoding="utf-8"?>
<ds:datastoreItem xmlns:ds="http://schemas.openxmlformats.org/officeDocument/2006/customXml" ds:itemID="{87176755-9667-410A-A656-CFB316481A70}"/>
</file>

<file path=docProps/app.xml><?xml version="1.0" encoding="utf-8"?>
<Properties xmlns="http://schemas.openxmlformats.org/officeDocument/2006/extended-properties" xmlns:vt="http://schemas.openxmlformats.org/officeDocument/2006/docPropsVTypes">
  <TotalTime>17128</TotalTime>
  <Words>1265</Words>
  <Application>Microsoft Office PowerPoint</Application>
  <PresentationFormat>Widescreen</PresentationFormat>
  <Paragraphs>280</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-apple-system</vt:lpstr>
      <vt:lpstr>Arial</vt:lpstr>
      <vt:lpstr>Calibri</vt:lpstr>
      <vt:lpstr>Symbol</vt:lpstr>
      <vt:lpstr>Verlag</vt:lpstr>
      <vt:lpstr>Wingdings</vt:lpstr>
      <vt:lpstr>Updated_Myday_Attendance Management Solution</vt:lpstr>
      <vt:lpstr>MCM </vt:lpstr>
      <vt:lpstr>PowerPoint Presentation</vt:lpstr>
      <vt:lpstr>PowerPoint Presentation</vt:lpstr>
      <vt:lpstr>الرقم المجاني</vt:lpstr>
      <vt:lpstr>IVR تدفق</vt:lpstr>
      <vt:lpstr>PowerPoint Presentation</vt:lpstr>
      <vt:lpstr>شاشات الجودة</vt:lpstr>
      <vt:lpstr>براعة تسجيل الدخول</vt:lpstr>
      <vt:lpstr>شاشة الوكيل البارعة</vt:lpstr>
      <vt:lpstr>شاشة الوكيل البارعة - تاريخي</vt:lpstr>
      <vt:lpstr>شاشة الوكيل البارعة - إحصائياتي</vt:lpstr>
      <vt:lpstr>PowerPoint Presentation</vt:lpstr>
      <vt:lpstr>إجراء المكالمات ببراعة</vt:lpstr>
      <vt:lpstr>براعة الخروج</vt:lpstr>
      <vt:lpstr>PowerPoint Presentation</vt:lpstr>
      <vt:lpstr>شاشات مشرف الجودة</vt:lpstr>
      <vt:lpstr>دخول المشرف</vt:lpstr>
      <vt:lpstr>مشرف – إدارة الفريق </vt:lpstr>
      <vt:lpstr> مشرف – إدارة الفريق (تابع ..)</vt:lpstr>
      <vt:lpstr>مشرف – تاريخي   </vt:lpstr>
      <vt:lpstr>مشرف – علامة تبويب بيانات قائمة الانتظار</vt:lpstr>
      <vt:lpstr>مشرف  - بيانات الفريق</vt:lpstr>
      <vt:lpstr>رائع URL عنوان   </vt:lpstr>
      <vt:lpstr>PowerPoint Presentation</vt:lpstr>
      <vt:lpstr> تكوين المستخدم النهائي</vt:lpstr>
      <vt:lpstr>PowerPoint Presentation</vt:lpstr>
      <vt:lpstr>تسجيل الهاتف وإنشاء المستخدم النهائي</vt:lpstr>
      <vt:lpstr>تكوين الهاتف - إضافة هاتف جديد</vt:lpstr>
      <vt:lpstr>تكوين الهاتف</vt:lpstr>
      <vt:lpstr>    تكوين الهاتف</vt:lpstr>
      <vt:lpstr>تكوين الهاتف</vt:lpstr>
      <vt:lpstr>تكوين الهاتف</vt:lpstr>
      <vt:lpstr> إضافة رقم الدليل</vt:lpstr>
      <vt:lpstr>إضافة رقم الدليل</vt:lpstr>
      <vt:lpstr>إضافة رقم الدليل</vt:lpstr>
      <vt:lpstr>إضافة المستخدم النهائي</vt:lpstr>
      <vt:lpstr>إضافة المستخدم النهائي</vt:lpstr>
      <vt:lpstr>إضافة المستخدم النهائي - اقتران الجهاز</vt:lpstr>
      <vt:lpstr>إضافة مستخدم نهائي - مجموعة التحكم في المكالمات</vt:lpstr>
      <vt:lpstr>إضافة مستخدم نهائي - مستخدم التطبيق</vt:lpstr>
      <vt:lpstr>إضافة مستخدم نهائي - مستخدم التطبيق</vt:lpstr>
      <vt:lpstr>PowerPoint Presentation</vt:lpstr>
      <vt:lpstr>أضف مهارة</vt:lpstr>
      <vt:lpstr>إضافة / إزالة المهارة</vt:lpstr>
      <vt:lpstr>أضف مهارة إلى المورد</vt:lpstr>
      <vt:lpstr>CSQ  أضف</vt:lpstr>
      <vt:lpstr> تكوين قائمة انتظار خدمة الاتصال - CSQ إضافة</vt:lpstr>
      <vt:lpstr>PowerPoint Presentation</vt:lpstr>
      <vt:lpstr>كيفية تسجيل الدخول</vt:lpstr>
      <vt:lpstr>التقارير - CUIC</vt:lpstr>
      <vt:lpstr> تصدير التقارير - CUIC</vt:lpstr>
      <vt:lpstr> تقارير – خيارات - CUIC</vt:lpstr>
      <vt:lpstr> تقارير البيانات التاريخية - CUIC</vt:lpstr>
      <vt:lpstr>تقارير البيانات التاريخية –الداخل - CUIC </vt:lpstr>
      <vt:lpstr> تقارير البيانات الحية - CUIC </vt:lpstr>
      <vt:lpstr>تقارير البيانات الحية – مشرف - CUIC</vt:lpstr>
      <vt:lpstr>تقارير البيانات الحية – وكيل - CUIC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Vimal Abraham</dc:creator>
  <cp:lastModifiedBy>Indu Kishen</cp:lastModifiedBy>
  <cp:revision>654</cp:revision>
  <dcterms:created xsi:type="dcterms:W3CDTF">2015-05-27T11:34:36Z</dcterms:created>
  <dcterms:modified xsi:type="dcterms:W3CDTF">2022-07-21T08:21:34Z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0x010100FD866577B82063419125C172D9879885</vt:lpwstr>
  </property>
</Properties>
</file>